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Open Sauce Bold" charset="1" panose="00000800000000000000"/>
      <p:regular r:id="rId14"/>
    </p:embeddedFont>
    <p:embeddedFont>
      <p:font typeface="Poppins" charset="1" panose="00000500000000000000"/>
      <p:regular r:id="rId15"/>
    </p:embeddedFont>
    <p:embeddedFont>
      <p:font typeface="Poppins Light" charset="1" panose="0000040000000000000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12.png>
</file>

<file path=ppt/media/image13.png>
</file>

<file path=ppt/media/image14.png>
</file>

<file path=ppt/media/image15.png>
</file>

<file path=ppt/media/image16.png>
</file>

<file path=ppt/media/image17.jpeg>
</file>

<file path=ppt/media/image18.jpeg>
</file>

<file path=ppt/media/image2.png>
</file>

<file path=ppt/media/image3.svg>
</file>

<file path=ppt/media/image4.png>
</file>

<file path=ppt/media/image5.svg>
</file>

<file path=ppt/media/image6.jpe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jpeg" Type="http://schemas.openxmlformats.org/officeDocument/2006/relationships/image"/><Relationship Id="rId8" Target="../media/image7.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 Id="rId8" Target="../media/image7.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9.png" Type="http://schemas.openxmlformats.org/officeDocument/2006/relationships/image"/><Relationship Id="rId8" Target="../media/image7.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2" Target="../media/image1.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4.png" Type="http://schemas.openxmlformats.org/officeDocument/2006/relationships/image"/><Relationship Id="rId8" Target="../media/image5.svg" Type="http://schemas.openxmlformats.org/officeDocument/2006/relationships/image"/><Relationship Id="rId9" Target="../media/image1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7.png" Type="http://schemas.openxmlformats.org/officeDocument/2006/relationships/image"/><Relationship Id="rId6" Target="../media/image1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7.png" Type="http://schemas.openxmlformats.org/officeDocument/2006/relationships/image"/><Relationship Id="rId8" Target="../media/image14.png" Type="http://schemas.openxmlformats.org/officeDocument/2006/relationships/image"/><Relationship Id="rId9" Target="../media/image1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7.png" Type="http://schemas.openxmlformats.org/officeDocument/2006/relationships/image"/><Relationship Id="rId6" Target="../media/image1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17.jpeg" Type="http://schemas.openxmlformats.org/officeDocument/2006/relationships/image"/><Relationship Id="rId8" Target="../media/image18.jpeg" Type="http://schemas.openxmlformats.org/officeDocument/2006/relationships/image"/><Relationship Id="rId9" Target="../media/image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9222" r="0" b="-9222"/>
            </a:stretch>
          </a:blipFill>
        </p:spPr>
      </p:sp>
      <p:sp>
        <p:nvSpPr>
          <p:cNvPr name="AutoShape 3" id="3"/>
          <p:cNvSpPr/>
          <p:nvPr/>
        </p:nvSpPr>
        <p:spPr>
          <a:xfrm flipV="true">
            <a:off x="1081088" y="3913620"/>
            <a:ext cx="0" cy="2043665"/>
          </a:xfrm>
          <a:prstGeom prst="line">
            <a:avLst/>
          </a:prstGeom>
          <a:ln cap="flat" w="104775">
            <a:solidFill>
              <a:srgbClr val="FFBD59"/>
            </a:solidFill>
            <a:prstDash val="solid"/>
            <a:headEnd type="none" len="sm" w="sm"/>
            <a:tailEnd type="none" len="sm" w="sm"/>
          </a:ln>
        </p:spPr>
      </p:sp>
      <p:grpSp>
        <p:nvGrpSpPr>
          <p:cNvPr name="Group 4" id="4"/>
          <p:cNvGrpSpPr/>
          <p:nvPr/>
        </p:nvGrpSpPr>
        <p:grpSpPr>
          <a:xfrm rot="2700000">
            <a:off x="15322335" y="-1230773"/>
            <a:ext cx="2167479" cy="6747827"/>
            <a:chOff x="0" y="0"/>
            <a:chExt cx="570859" cy="1777205"/>
          </a:xfrm>
        </p:grpSpPr>
        <p:sp>
          <p:nvSpPr>
            <p:cNvPr name="Freeform 5" id="5"/>
            <p:cNvSpPr/>
            <p:nvPr/>
          </p:nvSpPr>
          <p:spPr>
            <a:xfrm flipH="false" flipV="false" rot="0">
              <a:off x="0" y="0"/>
              <a:ext cx="570859" cy="1777205"/>
            </a:xfrm>
            <a:custGeom>
              <a:avLst/>
              <a:gdLst/>
              <a:ahLst/>
              <a:cxnLst/>
              <a:rect r="r" b="b" t="t" l="l"/>
              <a:pathLst>
                <a:path h="1777205" w="570859">
                  <a:moveTo>
                    <a:pt x="0" y="0"/>
                  </a:moveTo>
                  <a:lnTo>
                    <a:pt x="570859" y="0"/>
                  </a:lnTo>
                  <a:lnTo>
                    <a:pt x="570859" y="1777205"/>
                  </a:lnTo>
                  <a:lnTo>
                    <a:pt x="0" y="1777205"/>
                  </a:lnTo>
                  <a:close/>
                </a:path>
              </a:pathLst>
            </a:custGeom>
            <a:gradFill rotWithShape="true">
              <a:gsLst>
                <a:gs pos="0">
                  <a:srgbClr val="FBB040">
                    <a:alpha val="100000"/>
                  </a:srgbClr>
                </a:gs>
                <a:gs pos="100000">
                  <a:srgbClr val="FDCB81">
                    <a:alpha val="100000"/>
                  </a:srgbClr>
                </a:gs>
              </a:gsLst>
              <a:lin ang="5400000"/>
            </a:gradFill>
          </p:spPr>
        </p:sp>
        <p:sp>
          <p:nvSpPr>
            <p:cNvPr name="TextBox 6" id="6"/>
            <p:cNvSpPr txBox="true"/>
            <p:nvPr/>
          </p:nvSpPr>
          <p:spPr>
            <a:xfrm>
              <a:off x="0" y="-38100"/>
              <a:ext cx="570859" cy="1815305"/>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2700000">
            <a:off x="9937874" y="7144877"/>
            <a:ext cx="2167479" cy="4846791"/>
            <a:chOff x="0" y="0"/>
            <a:chExt cx="570859" cy="1276521"/>
          </a:xfrm>
        </p:grpSpPr>
        <p:sp>
          <p:nvSpPr>
            <p:cNvPr name="Freeform 8" id="8"/>
            <p:cNvSpPr/>
            <p:nvPr/>
          </p:nvSpPr>
          <p:spPr>
            <a:xfrm flipH="false" flipV="false" rot="0">
              <a:off x="0" y="0"/>
              <a:ext cx="570859" cy="1276521"/>
            </a:xfrm>
            <a:custGeom>
              <a:avLst/>
              <a:gdLst/>
              <a:ahLst/>
              <a:cxnLst/>
              <a:rect r="r" b="b" t="t" l="l"/>
              <a:pathLst>
                <a:path h="1276521" w="570859">
                  <a:moveTo>
                    <a:pt x="0" y="0"/>
                  </a:moveTo>
                  <a:lnTo>
                    <a:pt x="570859" y="0"/>
                  </a:lnTo>
                  <a:lnTo>
                    <a:pt x="570859" y="1276521"/>
                  </a:lnTo>
                  <a:lnTo>
                    <a:pt x="0" y="1276521"/>
                  </a:lnTo>
                  <a:close/>
                </a:path>
              </a:pathLst>
            </a:custGeom>
            <a:gradFill rotWithShape="true">
              <a:gsLst>
                <a:gs pos="0">
                  <a:srgbClr val="FBB040">
                    <a:alpha val="100000"/>
                  </a:srgbClr>
                </a:gs>
                <a:gs pos="100000">
                  <a:srgbClr val="FDCB81">
                    <a:alpha val="100000"/>
                  </a:srgbClr>
                </a:gs>
              </a:gsLst>
              <a:lin ang="5400000"/>
            </a:gradFill>
          </p:spPr>
        </p:sp>
        <p:sp>
          <p:nvSpPr>
            <p:cNvPr name="TextBox 9" id="9"/>
            <p:cNvSpPr txBox="true"/>
            <p:nvPr/>
          </p:nvSpPr>
          <p:spPr>
            <a:xfrm>
              <a:off x="0" y="-38100"/>
              <a:ext cx="570859" cy="1314621"/>
            </a:xfrm>
            <a:prstGeom prst="rect">
              <a:avLst/>
            </a:prstGeom>
          </p:spPr>
          <p:txBody>
            <a:bodyPr anchor="ctr" rtlCol="false" tIns="50800" lIns="50800" bIns="50800" rIns="50800"/>
            <a:lstStyle/>
            <a:p>
              <a:pPr algn="ctr">
                <a:lnSpc>
                  <a:spcPts val="2659"/>
                </a:lnSpc>
                <a:spcBef>
                  <a:spcPct val="0"/>
                </a:spcBef>
              </a:pPr>
            </a:p>
          </p:txBody>
        </p:sp>
      </p:grpSp>
      <p:sp>
        <p:nvSpPr>
          <p:cNvPr name="Freeform 10" id="10"/>
          <p:cNvSpPr/>
          <p:nvPr/>
        </p:nvSpPr>
        <p:spPr>
          <a:xfrm flipH="false" flipV="false" rot="0">
            <a:off x="10254794" y="2301885"/>
            <a:ext cx="8147506" cy="8147506"/>
          </a:xfrm>
          <a:custGeom>
            <a:avLst/>
            <a:gdLst/>
            <a:ahLst/>
            <a:cxnLst/>
            <a:rect r="r" b="b" t="t" l="l"/>
            <a:pathLst>
              <a:path h="8147506" w="8147506">
                <a:moveTo>
                  <a:pt x="0" y="0"/>
                </a:moveTo>
                <a:lnTo>
                  <a:pt x="8147506" y="0"/>
                </a:lnTo>
                <a:lnTo>
                  <a:pt x="8147506" y="8147506"/>
                </a:lnTo>
                <a:lnTo>
                  <a:pt x="0" y="814750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14376964" y="9515941"/>
            <a:ext cx="2029111" cy="2057400"/>
          </a:xfrm>
          <a:custGeom>
            <a:avLst/>
            <a:gdLst/>
            <a:ahLst/>
            <a:cxnLst/>
            <a:rect r="r" b="b" t="t" l="l"/>
            <a:pathLst>
              <a:path h="2057400" w="2029111">
                <a:moveTo>
                  <a:pt x="0" y="0"/>
                </a:moveTo>
                <a:lnTo>
                  <a:pt x="2029110" y="0"/>
                </a:lnTo>
                <a:lnTo>
                  <a:pt x="2029110" y="2057400"/>
                </a:lnTo>
                <a:lnTo>
                  <a:pt x="0" y="20574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2" id="12"/>
          <p:cNvGrpSpPr/>
          <p:nvPr/>
        </p:nvGrpSpPr>
        <p:grpSpPr>
          <a:xfrm rot="0">
            <a:off x="10143826" y="1518256"/>
            <a:ext cx="7274532" cy="7274532"/>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BD59"/>
            </a:solidFill>
          </p:spPr>
        </p:sp>
        <p:sp>
          <p:nvSpPr>
            <p:cNvPr name="TextBox 14" id="14"/>
            <p:cNvSpPr txBox="true"/>
            <p:nvPr/>
          </p:nvSpPr>
          <p:spPr>
            <a:xfrm>
              <a:off x="76200" y="57150"/>
              <a:ext cx="660400" cy="679450"/>
            </a:xfrm>
            <a:prstGeom prst="rect">
              <a:avLst/>
            </a:prstGeom>
          </p:spPr>
          <p:txBody>
            <a:bodyPr anchor="ctr" rtlCol="false" tIns="50800" lIns="50800" bIns="50800" rIns="50800"/>
            <a:lstStyle/>
            <a:p>
              <a:pPr algn="ctr">
                <a:lnSpc>
                  <a:spcPts val="2542"/>
                </a:lnSpc>
              </a:pPr>
            </a:p>
          </p:txBody>
        </p:sp>
      </p:grpSp>
      <p:grpSp>
        <p:nvGrpSpPr>
          <p:cNvPr name="Group 15" id="15"/>
          <p:cNvGrpSpPr/>
          <p:nvPr/>
        </p:nvGrpSpPr>
        <p:grpSpPr>
          <a:xfrm rot="0">
            <a:off x="10302885" y="1677314"/>
            <a:ext cx="6956415" cy="6956415"/>
            <a:chOff x="0" y="0"/>
            <a:chExt cx="812800" cy="812800"/>
          </a:xfrm>
        </p:grpSpPr>
        <p:sp>
          <p:nvSpPr>
            <p:cNvPr name="Freeform 16" id="16"/>
            <p:cNvSpPr/>
            <p:nvPr/>
          </p:nvSpPr>
          <p:spPr>
            <a:xfrm flipH="true" flipV="false" rot="0">
              <a:off x="0" y="0"/>
              <a:ext cx="812800" cy="812800"/>
            </a:xfrm>
            <a:custGeom>
              <a:avLst/>
              <a:gdLst/>
              <a:ahLst/>
              <a:cxnLst/>
              <a:rect r="r" b="b" t="t" l="l"/>
              <a:pathLst>
                <a:path h="812800" w="81280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close/>
                </a:path>
              </a:pathLst>
            </a:custGeom>
            <a:blipFill>
              <a:blip r:embed="rId7"/>
              <a:stretch>
                <a:fillRect l="-40737" t="0" r="-40737" b="0"/>
              </a:stretch>
            </a:blipFill>
            <a:ln w="142875" cap="sq">
              <a:solidFill>
                <a:srgbClr val="1D1B35"/>
              </a:solidFill>
              <a:prstDash val="solid"/>
              <a:miter/>
            </a:ln>
          </p:spPr>
        </p:sp>
      </p:grpSp>
      <p:sp>
        <p:nvSpPr>
          <p:cNvPr name="Freeform 17" id="17"/>
          <p:cNvSpPr/>
          <p:nvPr/>
        </p:nvSpPr>
        <p:spPr>
          <a:xfrm flipH="false" flipV="false" rot="0">
            <a:off x="6052448" y="-1057275"/>
            <a:ext cx="2029111" cy="2057400"/>
          </a:xfrm>
          <a:custGeom>
            <a:avLst/>
            <a:gdLst/>
            <a:ahLst/>
            <a:cxnLst/>
            <a:rect r="r" b="b" t="t" l="l"/>
            <a:pathLst>
              <a:path h="2057400" w="2029111">
                <a:moveTo>
                  <a:pt x="0" y="0"/>
                </a:moveTo>
                <a:lnTo>
                  <a:pt x="2029111" y="0"/>
                </a:lnTo>
                <a:lnTo>
                  <a:pt x="2029111" y="2057400"/>
                </a:lnTo>
                <a:lnTo>
                  <a:pt x="0" y="20574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8" id="18"/>
          <p:cNvSpPr/>
          <p:nvPr/>
        </p:nvSpPr>
        <p:spPr>
          <a:xfrm flipH="false" flipV="false" rot="0">
            <a:off x="1081088" y="1226612"/>
            <a:ext cx="1485227" cy="450702"/>
          </a:xfrm>
          <a:custGeom>
            <a:avLst/>
            <a:gdLst/>
            <a:ahLst/>
            <a:cxnLst/>
            <a:rect r="r" b="b" t="t" l="l"/>
            <a:pathLst>
              <a:path h="450702" w="1485227">
                <a:moveTo>
                  <a:pt x="0" y="0"/>
                </a:moveTo>
                <a:lnTo>
                  <a:pt x="1485226" y="0"/>
                </a:lnTo>
                <a:lnTo>
                  <a:pt x="1485226" y="450702"/>
                </a:lnTo>
                <a:lnTo>
                  <a:pt x="0" y="450702"/>
                </a:lnTo>
                <a:lnTo>
                  <a:pt x="0" y="0"/>
                </a:lnTo>
                <a:close/>
              </a:path>
            </a:pathLst>
          </a:custGeom>
          <a:blipFill>
            <a:blip r:embed="rId8"/>
            <a:stretch>
              <a:fillRect l="0" t="-9005" r="0" b="-23830"/>
            </a:stretch>
          </a:blipFill>
        </p:spPr>
      </p:sp>
      <p:sp>
        <p:nvSpPr>
          <p:cNvPr name="TextBox 19" id="19"/>
          <p:cNvSpPr txBox="true"/>
          <p:nvPr/>
        </p:nvSpPr>
        <p:spPr>
          <a:xfrm rot="0">
            <a:off x="1413879" y="3733913"/>
            <a:ext cx="12310064" cy="1234560"/>
          </a:xfrm>
          <a:prstGeom prst="rect">
            <a:avLst/>
          </a:prstGeom>
        </p:spPr>
        <p:txBody>
          <a:bodyPr anchor="t" rtlCol="false" tIns="0" lIns="0" bIns="0" rIns="0">
            <a:spAutoFit/>
          </a:bodyPr>
          <a:lstStyle/>
          <a:p>
            <a:pPr algn="l">
              <a:lnSpc>
                <a:spcPts val="10178"/>
              </a:lnSpc>
              <a:spcBef>
                <a:spcPct val="0"/>
              </a:spcBef>
            </a:pPr>
            <a:r>
              <a:rPr lang="en-US" b="true" sz="7270">
                <a:solidFill>
                  <a:srgbClr val="FFFFFF"/>
                </a:solidFill>
                <a:latin typeface="Open Sauce Bold"/>
                <a:ea typeface="Open Sauce Bold"/>
                <a:cs typeface="Open Sauce Bold"/>
                <a:sym typeface="Open Sauce Bold"/>
              </a:rPr>
              <a:t>HOTEL BOOKINGS</a:t>
            </a:r>
          </a:p>
        </p:txBody>
      </p:sp>
      <p:sp>
        <p:nvSpPr>
          <p:cNvPr name="TextBox 20" id="20"/>
          <p:cNvSpPr txBox="true"/>
          <p:nvPr/>
        </p:nvSpPr>
        <p:spPr>
          <a:xfrm rot="0">
            <a:off x="1471028" y="6337538"/>
            <a:ext cx="6097882" cy="990600"/>
          </a:xfrm>
          <a:prstGeom prst="rect">
            <a:avLst/>
          </a:prstGeom>
        </p:spPr>
        <p:txBody>
          <a:bodyPr anchor="t" rtlCol="false" tIns="0" lIns="0" bIns="0" rIns="0">
            <a:spAutoFit/>
          </a:bodyPr>
          <a:lstStyle/>
          <a:p>
            <a:pPr algn="l">
              <a:lnSpc>
                <a:spcPts val="3770"/>
              </a:lnSpc>
            </a:pPr>
            <a:r>
              <a:rPr lang="en-US" sz="3142">
                <a:solidFill>
                  <a:srgbClr val="FFFFFF"/>
                </a:solidFill>
                <a:latin typeface="Poppins"/>
                <a:ea typeface="Poppins"/>
                <a:cs typeface="Poppins"/>
                <a:sym typeface="Poppins"/>
              </a:rPr>
              <a:t>TravClan Business Analyst Intern Assignment </a:t>
            </a:r>
          </a:p>
        </p:txBody>
      </p:sp>
      <p:sp>
        <p:nvSpPr>
          <p:cNvPr name="TextBox 21" id="21"/>
          <p:cNvSpPr txBox="true"/>
          <p:nvPr/>
        </p:nvSpPr>
        <p:spPr>
          <a:xfrm rot="0">
            <a:off x="1471028" y="8614679"/>
            <a:ext cx="4271147" cy="661325"/>
          </a:xfrm>
          <a:prstGeom prst="rect">
            <a:avLst/>
          </a:prstGeom>
        </p:spPr>
        <p:txBody>
          <a:bodyPr anchor="t" rtlCol="false" tIns="0" lIns="0" bIns="0" rIns="0">
            <a:spAutoFit/>
          </a:bodyPr>
          <a:lstStyle/>
          <a:p>
            <a:pPr algn="l">
              <a:lnSpc>
                <a:spcPts val="2542"/>
              </a:lnSpc>
            </a:pPr>
            <a:r>
              <a:rPr lang="en-US" sz="2118">
                <a:solidFill>
                  <a:srgbClr val="FFFFFF"/>
                </a:solidFill>
                <a:latin typeface="Poppins"/>
                <a:ea typeface="Poppins"/>
                <a:cs typeface="Poppins"/>
                <a:sym typeface="Poppins"/>
              </a:rPr>
              <a:t>Aayush Raj Giri</a:t>
            </a:r>
          </a:p>
          <a:p>
            <a:pPr algn="l">
              <a:lnSpc>
                <a:spcPts val="2542"/>
              </a:lnSpc>
            </a:pPr>
            <a:r>
              <a:rPr lang="en-US" sz="2118">
                <a:solidFill>
                  <a:srgbClr val="FFFFFF"/>
                </a:solidFill>
                <a:latin typeface="Poppins"/>
                <a:ea typeface="Poppins"/>
                <a:cs typeface="Poppins"/>
                <a:sym typeface="Poppins"/>
              </a:rPr>
              <a:t>21 September, 2025</a:t>
            </a:r>
          </a:p>
        </p:txBody>
      </p:sp>
      <p:sp>
        <p:nvSpPr>
          <p:cNvPr name="TextBox 22" id="22"/>
          <p:cNvSpPr txBox="true"/>
          <p:nvPr/>
        </p:nvSpPr>
        <p:spPr>
          <a:xfrm rot="0">
            <a:off x="1413879" y="4536732"/>
            <a:ext cx="7127816" cy="1534289"/>
          </a:xfrm>
          <a:prstGeom prst="rect">
            <a:avLst/>
          </a:prstGeom>
        </p:spPr>
        <p:txBody>
          <a:bodyPr anchor="t" rtlCol="false" tIns="0" lIns="0" bIns="0" rIns="0">
            <a:spAutoFit/>
          </a:bodyPr>
          <a:lstStyle/>
          <a:p>
            <a:pPr algn="l">
              <a:lnSpc>
                <a:spcPts val="12557"/>
              </a:lnSpc>
              <a:spcBef>
                <a:spcPct val="0"/>
              </a:spcBef>
            </a:pPr>
            <a:r>
              <a:rPr lang="en-US" b="true" sz="8969">
                <a:solidFill>
                  <a:srgbClr val="FFBD59"/>
                </a:solidFill>
                <a:latin typeface="Open Sauce Bold"/>
                <a:ea typeface="Open Sauce Bold"/>
                <a:cs typeface="Open Sauce Bold"/>
                <a:sym typeface="Open Sauce Bold"/>
              </a:rPr>
              <a:t>ANALYSIS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9222" r="0" b="-9222"/>
            </a:stretch>
          </a:blipFill>
        </p:spPr>
      </p:sp>
      <p:grpSp>
        <p:nvGrpSpPr>
          <p:cNvPr name="Group 3" id="3"/>
          <p:cNvGrpSpPr/>
          <p:nvPr/>
        </p:nvGrpSpPr>
        <p:grpSpPr>
          <a:xfrm rot="-2700000">
            <a:off x="15247292" y="6338922"/>
            <a:ext cx="2726828" cy="4846791"/>
            <a:chOff x="0" y="0"/>
            <a:chExt cx="718177" cy="1276521"/>
          </a:xfrm>
        </p:grpSpPr>
        <p:sp>
          <p:nvSpPr>
            <p:cNvPr name="Freeform 4" id="4"/>
            <p:cNvSpPr/>
            <p:nvPr/>
          </p:nvSpPr>
          <p:spPr>
            <a:xfrm flipH="false" flipV="false" rot="0">
              <a:off x="0" y="0"/>
              <a:ext cx="718177" cy="1276521"/>
            </a:xfrm>
            <a:custGeom>
              <a:avLst/>
              <a:gdLst/>
              <a:ahLst/>
              <a:cxnLst/>
              <a:rect r="r" b="b" t="t" l="l"/>
              <a:pathLst>
                <a:path h="1276521" w="718177">
                  <a:moveTo>
                    <a:pt x="0" y="0"/>
                  </a:moveTo>
                  <a:lnTo>
                    <a:pt x="718177" y="0"/>
                  </a:lnTo>
                  <a:lnTo>
                    <a:pt x="718177" y="1276521"/>
                  </a:lnTo>
                  <a:lnTo>
                    <a:pt x="0" y="1276521"/>
                  </a:lnTo>
                  <a:close/>
                </a:path>
              </a:pathLst>
            </a:custGeom>
            <a:gradFill rotWithShape="true">
              <a:gsLst>
                <a:gs pos="0">
                  <a:srgbClr val="FBB040">
                    <a:alpha val="100000"/>
                  </a:srgbClr>
                </a:gs>
                <a:gs pos="100000">
                  <a:srgbClr val="FDCB81">
                    <a:alpha val="100000"/>
                  </a:srgbClr>
                </a:gs>
              </a:gsLst>
              <a:lin ang="5400000"/>
            </a:gradFill>
          </p:spPr>
        </p:sp>
        <p:sp>
          <p:nvSpPr>
            <p:cNvPr name="TextBox 5" id="5"/>
            <p:cNvSpPr txBox="true"/>
            <p:nvPr/>
          </p:nvSpPr>
          <p:spPr>
            <a:xfrm>
              <a:off x="0" y="-38100"/>
              <a:ext cx="718177" cy="1314621"/>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true" rot="0">
            <a:off x="10254794" y="0"/>
            <a:ext cx="8147506" cy="8147506"/>
          </a:xfrm>
          <a:custGeom>
            <a:avLst/>
            <a:gdLst/>
            <a:ahLst/>
            <a:cxnLst/>
            <a:rect r="r" b="b" t="t" l="l"/>
            <a:pathLst>
              <a:path h="8147506" w="8147506">
                <a:moveTo>
                  <a:pt x="0" y="8147506"/>
                </a:moveTo>
                <a:lnTo>
                  <a:pt x="8147506" y="8147506"/>
                </a:lnTo>
                <a:lnTo>
                  <a:pt x="8147506" y="0"/>
                </a:lnTo>
                <a:lnTo>
                  <a:pt x="0" y="0"/>
                </a:lnTo>
                <a:lnTo>
                  <a:pt x="0" y="8147506"/>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10143826" y="1518256"/>
            <a:ext cx="7274532" cy="7274532"/>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BD59"/>
            </a:solidFill>
          </p:spPr>
        </p:sp>
        <p:sp>
          <p:nvSpPr>
            <p:cNvPr name="TextBox 9" id="9"/>
            <p:cNvSpPr txBox="true"/>
            <p:nvPr/>
          </p:nvSpPr>
          <p:spPr>
            <a:xfrm>
              <a:off x="76200" y="57150"/>
              <a:ext cx="660400" cy="679450"/>
            </a:xfrm>
            <a:prstGeom prst="rect">
              <a:avLst/>
            </a:prstGeom>
          </p:spPr>
          <p:txBody>
            <a:bodyPr anchor="ctr" rtlCol="false" tIns="50800" lIns="50800" bIns="50800" rIns="50800"/>
            <a:lstStyle/>
            <a:p>
              <a:pPr algn="ctr">
                <a:lnSpc>
                  <a:spcPts val="2542"/>
                </a:lnSpc>
              </a:pPr>
            </a:p>
          </p:txBody>
        </p:sp>
      </p:grpSp>
      <p:grpSp>
        <p:nvGrpSpPr>
          <p:cNvPr name="Group 10" id="10"/>
          <p:cNvGrpSpPr/>
          <p:nvPr/>
        </p:nvGrpSpPr>
        <p:grpSpPr>
          <a:xfrm rot="0">
            <a:off x="10302885" y="1665292"/>
            <a:ext cx="6956415" cy="6956415"/>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l="0" t="-16666" r="0" b="-16666"/>
              </a:stretch>
            </a:blipFill>
            <a:ln w="142875" cap="sq">
              <a:solidFill>
                <a:srgbClr val="1D1B35"/>
              </a:solidFill>
              <a:prstDash val="solid"/>
              <a:miter/>
            </a:ln>
          </p:spPr>
        </p:sp>
      </p:grpSp>
      <p:sp>
        <p:nvSpPr>
          <p:cNvPr name="Freeform 12" id="12"/>
          <p:cNvSpPr/>
          <p:nvPr/>
        </p:nvSpPr>
        <p:spPr>
          <a:xfrm flipH="false" flipV="false" rot="0">
            <a:off x="6774814" y="1163478"/>
            <a:ext cx="2029111" cy="709556"/>
          </a:xfrm>
          <a:custGeom>
            <a:avLst/>
            <a:gdLst/>
            <a:ahLst/>
            <a:cxnLst/>
            <a:rect r="r" b="b" t="t" l="l"/>
            <a:pathLst>
              <a:path h="709556" w="2029111">
                <a:moveTo>
                  <a:pt x="0" y="0"/>
                </a:moveTo>
                <a:lnTo>
                  <a:pt x="2029111" y="0"/>
                </a:lnTo>
                <a:lnTo>
                  <a:pt x="2029111" y="709556"/>
                </a:lnTo>
                <a:lnTo>
                  <a:pt x="0" y="709556"/>
                </a:lnTo>
                <a:lnTo>
                  <a:pt x="0" y="0"/>
                </a:lnTo>
                <a:close/>
              </a:path>
            </a:pathLst>
          </a:custGeom>
          <a:blipFill>
            <a:blip r:embed="rId6">
              <a:extLst>
                <a:ext uri="{96DAC541-7B7A-43D3-8B79-37D633B846F1}">
                  <asvg:svgBlip xmlns:asvg="http://schemas.microsoft.com/office/drawing/2016/SVG/main" r:embed="rId7"/>
                </a:ext>
              </a:extLst>
            </a:blip>
            <a:stretch>
              <a:fillRect l="0" t="-189956" r="0" b="0"/>
            </a:stretch>
          </a:blipFill>
        </p:spPr>
      </p:sp>
      <p:sp>
        <p:nvSpPr>
          <p:cNvPr name="Freeform 13" id="13"/>
          <p:cNvSpPr/>
          <p:nvPr/>
        </p:nvSpPr>
        <p:spPr>
          <a:xfrm flipH="false" flipV="false" rot="0">
            <a:off x="12766537" y="9296400"/>
            <a:ext cx="2029111" cy="2057400"/>
          </a:xfrm>
          <a:custGeom>
            <a:avLst/>
            <a:gdLst/>
            <a:ahLst/>
            <a:cxnLst/>
            <a:rect r="r" b="b" t="t" l="l"/>
            <a:pathLst>
              <a:path h="2057400" w="2029111">
                <a:moveTo>
                  <a:pt x="0" y="0"/>
                </a:moveTo>
                <a:lnTo>
                  <a:pt x="2029111" y="0"/>
                </a:lnTo>
                <a:lnTo>
                  <a:pt x="2029111" y="2057400"/>
                </a:lnTo>
                <a:lnTo>
                  <a:pt x="0" y="20574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4" id="14"/>
          <p:cNvSpPr txBox="true"/>
          <p:nvPr/>
        </p:nvSpPr>
        <p:spPr>
          <a:xfrm rot="0">
            <a:off x="1028700" y="2230512"/>
            <a:ext cx="9115126" cy="2031940"/>
          </a:xfrm>
          <a:prstGeom prst="rect">
            <a:avLst/>
          </a:prstGeom>
        </p:spPr>
        <p:txBody>
          <a:bodyPr anchor="t" rtlCol="false" tIns="0" lIns="0" bIns="0" rIns="0">
            <a:spAutoFit/>
          </a:bodyPr>
          <a:lstStyle/>
          <a:p>
            <a:pPr algn="l">
              <a:lnSpc>
                <a:spcPts val="8145"/>
              </a:lnSpc>
              <a:spcBef>
                <a:spcPct val="0"/>
              </a:spcBef>
            </a:pPr>
            <a:r>
              <a:rPr lang="en-US" b="true" sz="5818">
                <a:solidFill>
                  <a:srgbClr val="FFFFFF"/>
                </a:solidFill>
                <a:latin typeface="Open Sauce Bold"/>
                <a:ea typeface="Open Sauce Bold"/>
                <a:cs typeface="Open Sauce Bold"/>
                <a:sym typeface="Open Sauce Bold"/>
              </a:rPr>
              <a:t>KEY OBSERVA</a:t>
            </a:r>
            <a:r>
              <a:rPr lang="en-US" b="true" sz="5818">
                <a:solidFill>
                  <a:srgbClr val="FFFFFF"/>
                </a:solidFill>
                <a:latin typeface="Open Sauce Bold"/>
                <a:ea typeface="Open Sauce Bold"/>
                <a:cs typeface="Open Sauce Bold"/>
                <a:sym typeface="Open Sauce Bold"/>
              </a:rPr>
              <a:t>TIONS</a:t>
            </a:r>
          </a:p>
          <a:p>
            <a:pPr algn="l">
              <a:lnSpc>
                <a:spcPts val="8145"/>
              </a:lnSpc>
              <a:spcBef>
                <a:spcPct val="0"/>
              </a:spcBef>
            </a:pPr>
          </a:p>
        </p:txBody>
      </p:sp>
      <p:sp>
        <p:nvSpPr>
          <p:cNvPr name="TextBox 15" id="15"/>
          <p:cNvSpPr txBox="true"/>
          <p:nvPr/>
        </p:nvSpPr>
        <p:spPr>
          <a:xfrm rot="0">
            <a:off x="1028700" y="5114925"/>
            <a:ext cx="9115126" cy="3879560"/>
          </a:xfrm>
          <a:prstGeom prst="rect">
            <a:avLst/>
          </a:prstGeom>
        </p:spPr>
        <p:txBody>
          <a:bodyPr anchor="t" rtlCol="false" tIns="0" lIns="0" bIns="0" rIns="0">
            <a:spAutoFit/>
          </a:bodyPr>
          <a:lstStyle/>
          <a:p>
            <a:pPr algn="l" marL="686528" indent="-343264" lvl="1">
              <a:lnSpc>
                <a:spcPts val="3815"/>
              </a:lnSpc>
              <a:buFont typeface="Arial"/>
              <a:buChar char="•"/>
            </a:pPr>
            <a:r>
              <a:rPr lang="en-US" sz="3179">
                <a:solidFill>
                  <a:srgbClr val="FFFFFF"/>
                </a:solidFill>
                <a:latin typeface="Poppins Light"/>
                <a:ea typeface="Poppins Light"/>
                <a:cs typeface="Poppins Light"/>
                <a:sym typeface="Poppins Light"/>
              </a:rPr>
              <a:t>Identified peak booking months and cancellation rates.</a:t>
            </a:r>
          </a:p>
          <a:p>
            <a:pPr algn="l">
              <a:lnSpc>
                <a:spcPts val="3815"/>
              </a:lnSpc>
            </a:pPr>
          </a:p>
          <a:p>
            <a:pPr algn="l" marL="686528" indent="-343264" lvl="1">
              <a:lnSpc>
                <a:spcPts val="3815"/>
              </a:lnSpc>
              <a:buFont typeface="Arial"/>
              <a:buChar char="•"/>
            </a:pPr>
            <a:r>
              <a:rPr lang="en-US" sz="3179">
                <a:solidFill>
                  <a:srgbClr val="FFFFFF"/>
                </a:solidFill>
                <a:latin typeface="Poppins Light"/>
                <a:ea typeface="Poppins Light"/>
                <a:cs typeface="Poppins Light"/>
                <a:sym typeface="Poppins Light"/>
              </a:rPr>
              <a:t>Analyzed city-wise booking performance.</a:t>
            </a:r>
          </a:p>
          <a:p>
            <a:pPr algn="l">
              <a:lnSpc>
                <a:spcPts val="3815"/>
              </a:lnSpc>
            </a:pPr>
          </a:p>
          <a:p>
            <a:pPr algn="l" marL="686528" indent="-343264" lvl="1">
              <a:lnSpc>
                <a:spcPts val="3815"/>
              </a:lnSpc>
              <a:buFont typeface="Arial"/>
              <a:buChar char="•"/>
            </a:pPr>
            <a:r>
              <a:rPr lang="en-US" sz="3179">
                <a:solidFill>
                  <a:srgbClr val="FFFFFF"/>
                </a:solidFill>
                <a:latin typeface="Poppins Light"/>
                <a:ea typeface="Poppins Light"/>
                <a:cs typeface="Poppins Light"/>
                <a:sym typeface="Poppins Light"/>
              </a:rPr>
              <a:t>Tracked revenue trends with moving averages.</a:t>
            </a:r>
          </a:p>
          <a:p>
            <a:pPr algn="l">
              <a:lnSpc>
                <a:spcPts val="3815"/>
              </a:lnSpc>
            </a:pPr>
          </a:p>
        </p:txBody>
      </p:sp>
      <p:sp>
        <p:nvSpPr>
          <p:cNvPr name="TextBox 16" id="16"/>
          <p:cNvSpPr txBox="true"/>
          <p:nvPr/>
        </p:nvSpPr>
        <p:spPr>
          <a:xfrm rot="0">
            <a:off x="1028700" y="3340035"/>
            <a:ext cx="7775225" cy="1455728"/>
          </a:xfrm>
          <a:prstGeom prst="rect">
            <a:avLst/>
          </a:prstGeom>
        </p:spPr>
        <p:txBody>
          <a:bodyPr anchor="t" rtlCol="false" tIns="0" lIns="0" bIns="0" rIns="0">
            <a:spAutoFit/>
          </a:bodyPr>
          <a:lstStyle/>
          <a:p>
            <a:pPr algn="l">
              <a:lnSpc>
                <a:spcPts val="3861"/>
              </a:lnSpc>
              <a:spcBef>
                <a:spcPct val="0"/>
              </a:spcBef>
            </a:pPr>
            <a:r>
              <a:rPr lang="en-US" b="true" sz="2758">
                <a:solidFill>
                  <a:srgbClr val="FDC675"/>
                </a:solidFill>
                <a:latin typeface="Open Sauce Bold"/>
                <a:ea typeface="Open Sauce Bold"/>
                <a:cs typeface="Open Sauce Bold"/>
                <a:sym typeface="Open Sauce Bold"/>
              </a:rPr>
              <a:t>OVE</a:t>
            </a:r>
            <a:r>
              <a:rPr lang="en-US" b="true" sz="2758">
                <a:solidFill>
                  <a:srgbClr val="FDC675"/>
                </a:solidFill>
                <a:latin typeface="Open Sauce Bold"/>
                <a:ea typeface="Open Sauce Bold"/>
                <a:cs typeface="Open Sauce Bold"/>
                <a:sym typeface="Open Sauce Bold"/>
              </a:rPr>
              <a:t>RVIEW OF BOOKING TRENDS, CITY PERFORMANCE, AND REVENUE PATTERNS.</a:t>
            </a:r>
          </a:p>
          <a:p>
            <a:pPr algn="l">
              <a:lnSpc>
                <a:spcPts val="3861"/>
              </a:lnSpc>
              <a:spcBef>
                <a:spcPct val="0"/>
              </a:spcBef>
            </a:pPr>
          </a:p>
        </p:txBody>
      </p:sp>
      <p:sp>
        <p:nvSpPr>
          <p:cNvPr name="Freeform 17" id="17"/>
          <p:cNvSpPr/>
          <p:nvPr/>
        </p:nvSpPr>
        <p:spPr>
          <a:xfrm flipH="false" flipV="false" rot="0">
            <a:off x="1028700" y="1028700"/>
            <a:ext cx="1485227" cy="450702"/>
          </a:xfrm>
          <a:custGeom>
            <a:avLst/>
            <a:gdLst/>
            <a:ahLst/>
            <a:cxnLst/>
            <a:rect r="r" b="b" t="t" l="l"/>
            <a:pathLst>
              <a:path h="450702" w="1485227">
                <a:moveTo>
                  <a:pt x="0" y="0"/>
                </a:moveTo>
                <a:lnTo>
                  <a:pt x="1485227" y="0"/>
                </a:lnTo>
                <a:lnTo>
                  <a:pt x="1485227" y="450702"/>
                </a:lnTo>
                <a:lnTo>
                  <a:pt x="0" y="450702"/>
                </a:lnTo>
                <a:lnTo>
                  <a:pt x="0" y="0"/>
                </a:lnTo>
                <a:close/>
              </a:path>
            </a:pathLst>
          </a:custGeom>
          <a:blipFill>
            <a:blip r:embed="rId8"/>
            <a:stretch>
              <a:fillRect l="0" t="-9005" r="0" b="-2383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9222" r="0" b="-9222"/>
            </a:stretch>
          </a:blipFill>
        </p:spPr>
      </p:sp>
      <p:sp>
        <p:nvSpPr>
          <p:cNvPr name="Freeform 3" id="3"/>
          <p:cNvSpPr/>
          <p:nvPr/>
        </p:nvSpPr>
        <p:spPr>
          <a:xfrm flipH="true" flipV="false" rot="0">
            <a:off x="0" y="2139494"/>
            <a:ext cx="8147506" cy="8147506"/>
          </a:xfrm>
          <a:custGeom>
            <a:avLst/>
            <a:gdLst/>
            <a:ahLst/>
            <a:cxnLst/>
            <a:rect r="r" b="b" t="t" l="l"/>
            <a:pathLst>
              <a:path h="8147506" w="8147506">
                <a:moveTo>
                  <a:pt x="8147506" y="0"/>
                </a:moveTo>
                <a:lnTo>
                  <a:pt x="0" y="0"/>
                </a:lnTo>
                <a:lnTo>
                  <a:pt x="0" y="8147506"/>
                </a:lnTo>
                <a:lnTo>
                  <a:pt x="8147506" y="8147506"/>
                </a:lnTo>
                <a:lnTo>
                  <a:pt x="8147506"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5230189" y="1028700"/>
            <a:ext cx="2029111" cy="709556"/>
          </a:xfrm>
          <a:custGeom>
            <a:avLst/>
            <a:gdLst/>
            <a:ahLst/>
            <a:cxnLst/>
            <a:rect r="r" b="b" t="t" l="l"/>
            <a:pathLst>
              <a:path h="709556" w="2029111">
                <a:moveTo>
                  <a:pt x="0" y="0"/>
                </a:moveTo>
                <a:lnTo>
                  <a:pt x="2029111" y="0"/>
                </a:lnTo>
                <a:lnTo>
                  <a:pt x="2029111" y="709556"/>
                </a:lnTo>
                <a:lnTo>
                  <a:pt x="0" y="709556"/>
                </a:lnTo>
                <a:lnTo>
                  <a:pt x="0" y="0"/>
                </a:lnTo>
                <a:close/>
              </a:path>
            </a:pathLst>
          </a:custGeom>
          <a:blipFill>
            <a:blip r:embed="rId5">
              <a:extLst>
                <a:ext uri="{96DAC541-7B7A-43D3-8B79-37D633B846F1}">
                  <asvg:svgBlip xmlns:asvg="http://schemas.microsoft.com/office/drawing/2016/SVG/main" r:embed="rId6"/>
                </a:ext>
              </a:extLst>
            </a:blip>
            <a:stretch>
              <a:fillRect l="0" t="-189956" r="0" b="0"/>
            </a:stretch>
          </a:blipFill>
        </p:spPr>
      </p:sp>
      <p:sp>
        <p:nvSpPr>
          <p:cNvPr name="Freeform 5" id="5"/>
          <p:cNvSpPr/>
          <p:nvPr/>
        </p:nvSpPr>
        <p:spPr>
          <a:xfrm flipH="false" flipV="false" rot="0">
            <a:off x="1048459" y="8903522"/>
            <a:ext cx="2029111" cy="709556"/>
          </a:xfrm>
          <a:custGeom>
            <a:avLst/>
            <a:gdLst/>
            <a:ahLst/>
            <a:cxnLst/>
            <a:rect r="r" b="b" t="t" l="l"/>
            <a:pathLst>
              <a:path h="709556" w="2029111">
                <a:moveTo>
                  <a:pt x="0" y="0"/>
                </a:moveTo>
                <a:lnTo>
                  <a:pt x="2029111" y="0"/>
                </a:lnTo>
                <a:lnTo>
                  <a:pt x="2029111" y="709556"/>
                </a:lnTo>
                <a:lnTo>
                  <a:pt x="0" y="709556"/>
                </a:lnTo>
                <a:lnTo>
                  <a:pt x="0" y="0"/>
                </a:lnTo>
                <a:close/>
              </a:path>
            </a:pathLst>
          </a:custGeom>
          <a:blipFill>
            <a:blip r:embed="rId5">
              <a:extLst>
                <a:ext uri="{96DAC541-7B7A-43D3-8B79-37D633B846F1}">
                  <asvg:svgBlip xmlns:asvg="http://schemas.microsoft.com/office/drawing/2016/SVG/main" r:embed="rId6"/>
                </a:ext>
              </a:extLst>
            </a:blip>
            <a:stretch>
              <a:fillRect l="0" t="-189956" r="0" b="0"/>
            </a:stretch>
          </a:blipFill>
        </p:spPr>
      </p:sp>
      <p:sp>
        <p:nvSpPr>
          <p:cNvPr name="Freeform 6" id="6"/>
          <p:cNvSpPr/>
          <p:nvPr/>
        </p:nvSpPr>
        <p:spPr>
          <a:xfrm flipH="false" flipV="false" rot="0">
            <a:off x="457436" y="2576574"/>
            <a:ext cx="7232633" cy="4486911"/>
          </a:xfrm>
          <a:custGeom>
            <a:avLst/>
            <a:gdLst/>
            <a:ahLst/>
            <a:cxnLst/>
            <a:rect r="r" b="b" t="t" l="l"/>
            <a:pathLst>
              <a:path h="4486911" w="7232633">
                <a:moveTo>
                  <a:pt x="0" y="0"/>
                </a:moveTo>
                <a:lnTo>
                  <a:pt x="7232634" y="0"/>
                </a:lnTo>
                <a:lnTo>
                  <a:pt x="7232634" y="4486911"/>
                </a:lnTo>
                <a:lnTo>
                  <a:pt x="0" y="4486911"/>
                </a:lnTo>
                <a:lnTo>
                  <a:pt x="0" y="0"/>
                </a:lnTo>
                <a:close/>
              </a:path>
            </a:pathLst>
          </a:custGeom>
          <a:blipFill>
            <a:blip r:embed="rId7"/>
            <a:stretch>
              <a:fillRect l="0" t="0" r="0" b="0"/>
            </a:stretch>
          </a:blipFill>
        </p:spPr>
      </p:sp>
      <p:sp>
        <p:nvSpPr>
          <p:cNvPr name="TextBox 7" id="7"/>
          <p:cNvSpPr txBox="true"/>
          <p:nvPr/>
        </p:nvSpPr>
        <p:spPr>
          <a:xfrm rot="0">
            <a:off x="8530032" y="2237390"/>
            <a:ext cx="10782330" cy="1251230"/>
          </a:xfrm>
          <a:prstGeom prst="rect">
            <a:avLst/>
          </a:prstGeom>
        </p:spPr>
        <p:txBody>
          <a:bodyPr anchor="t" rtlCol="false" tIns="0" lIns="0" bIns="0" rIns="0">
            <a:spAutoFit/>
          </a:bodyPr>
          <a:lstStyle/>
          <a:p>
            <a:pPr algn="l">
              <a:lnSpc>
                <a:spcPts val="10202"/>
              </a:lnSpc>
              <a:spcBef>
                <a:spcPct val="0"/>
              </a:spcBef>
            </a:pPr>
            <a:r>
              <a:rPr lang="en-US" b="true" sz="7287">
                <a:solidFill>
                  <a:srgbClr val="FFFFFF"/>
                </a:solidFill>
                <a:latin typeface="Open Sauce Bold"/>
                <a:ea typeface="Open Sauce Bold"/>
                <a:cs typeface="Open Sauce Bold"/>
                <a:sym typeface="Open Sauce Bold"/>
              </a:rPr>
              <a:t>MONTHLY BOOKING </a:t>
            </a:r>
          </a:p>
        </p:txBody>
      </p:sp>
      <p:sp>
        <p:nvSpPr>
          <p:cNvPr name="TextBox 8" id="8"/>
          <p:cNvSpPr txBox="true"/>
          <p:nvPr/>
        </p:nvSpPr>
        <p:spPr>
          <a:xfrm rot="0">
            <a:off x="8530032" y="4977046"/>
            <a:ext cx="9206085" cy="3067050"/>
          </a:xfrm>
          <a:prstGeom prst="rect">
            <a:avLst/>
          </a:prstGeom>
        </p:spPr>
        <p:txBody>
          <a:bodyPr anchor="t" rtlCol="false" tIns="0" lIns="0" bIns="0" rIns="0">
            <a:spAutoFit/>
          </a:bodyPr>
          <a:lstStyle/>
          <a:p>
            <a:pPr algn="l">
              <a:lnSpc>
                <a:spcPts val="4003"/>
              </a:lnSpc>
            </a:pPr>
            <a:r>
              <a:rPr lang="en-US" sz="3336">
                <a:solidFill>
                  <a:srgbClr val="FFFFFF"/>
                </a:solidFill>
                <a:latin typeface="Poppins Light"/>
                <a:ea typeface="Poppins Light"/>
                <a:cs typeface="Poppins Light"/>
                <a:sym typeface="Poppins Light"/>
              </a:rPr>
              <a:t>The analysis reveals a significant peak in April 2024 with 1,200 bookings and a 37% cancellation rate, suggesting seasonal demand fluctuations and potential overbooking issues.</a:t>
            </a:r>
          </a:p>
          <a:p>
            <a:pPr algn="l">
              <a:lnSpc>
                <a:spcPts val="4003"/>
              </a:lnSpc>
            </a:pPr>
          </a:p>
        </p:txBody>
      </p:sp>
      <p:sp>
        <p:nvSpPr>
          <p:cNvPr name="TextBox 9" id="9"/>
          <p:cNvSpPr txBox="true"/>
          <p:nvPr/>
        </p:nvSpPr>
        <p:spPr>
          <a:xfrm rot="0">
            <a:off x="8530032" y="3276760"/>
            <a:ext cx="8445089" cy="1380535"/>
          </a:xfrm>
          <a:prstGeom prst="rect">
            <a:avLst/>
          </a:prstGeom>
        </p:spPr>
        <p:txBody>
          <a:bodyPr anchor="t" rtlCol="false" tIns="0" lIns="0" bIns="0" rIns="0">
            <a:spAutoFit/>
          </a:bodyPr>
          <a:lstStyle/>
          <a:p>
            <a:pPr algn="l">
              <a:lnSpc>
                <a:spcPts val="11305"/>
              </a:lnSpc>
              <a:spcBef>
                <a:spcPct val="0"/>
              </a:spcBef>
            </a:pPr>
            <a:r>
              <a:rPr lang="en-US" b="true" sz="8075">
                <a:solidFill>
                  <a:srgbClr val="FDC675"/>
                </a:solidFill>
                <a:latin typeface="Open Sauce Bold"/>
                <a:ea typeface="Open Sauce Bold"/>
                <a:cs typeface="Open Sauce Bold"/>
                <a:sym typeface="Open Sauce Bold"/>
              </a:rPr>
              <a:t>TRENDS</a:t>
            </a:r>
          </a:p>
        </p:txBody>
      </p:sp>
      <p:sp>
        <p:nvSpPr>
          <p:cNvPr name="Freeform 10" id="10"/>
          <p:cNvSpPr/>
          <p:nvPr/>
        </p:nvSpPr>
        <p:spPr>
          <a:xfrm flipH="false" flipV="false" rot="0">
            <a:off x="577787" y="1028700"/>
            <a:ext cx="1485227" cy="450702"/>
          </a:xfrm>
          <a:custGeom>
            <a:avLst/>
            <a:gdLst/>
            <a:ahLst/>
            <a:cxnLst/>
            <a:rect r="r" b="b" t="t" l="l"/>
            <a:pathLst>
              <a:path h="450702" w="1485227">
                <a:moveTo>
                  <a:pt x="0" y="0"/>
                </a:moveTo>
                <a:lnTo>
                  <a:pt x="1485227" y="0"/>
                </a:lnTo>
                <a:lnTo>
                  <a:pt x="1485227" y="450702"/>
                </a:lnTo>
                <a:lnTo>
                  <a:pt x="0" y="450702"/>
                </a:lnTo>
                <a:lnTo>
                  <a:pt x="0" y="0"/>
                </a:lnTo>
                <a:close/>
              </a:path>
            </a:pathLst>
          </a:custGeom>
          <a:blipFill>
            <a:blip r:embed="rId8"/>
            <a:stretch>
              <a:fillRect l="0" t="-9005" r="0" b="-2383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9222" r="0" b="-9222"/>
            </a:stretch>
          </a:blipFill>
        </p:spPr>
      </p:sp>
      <p:sp>
        <p:nvSpPr>
          <p:cNvPr name="Freeform 3" id="3"/>
          <p:cNvSpPr/>
          <p:nvPr/>
        </p:nvSpPr>
        <p:spPr>
          <a:xfrm flipH="false" flipV="false" rot="0">
            <a:off x="1028700" y="6759066"/>
            <a:ext cx="354997" cy="354997"/>
          </a:xfrm>
          <a:custGeom>
            <a:avLst/>
            <a:gdLst/>
            <a:ahLst/>
            <a:cxnLst/>
            <a:rect r="r" b="b" t="t" l="l"/>
            <a:pathLst>
              <a:path h="354997" w="354997">
                <a:moveTo>
                  <a:pt x="0" y="0"/>
                </a:moveTo>
                <a:lnTo>
                  <a:pt x="354997" y="0"/>
                </a:lnTo>
                <a:lnTo>
                  <a:pt x="354997" y="354996"/>
                </a:lnTo>
                <a:lnTo>
                  <a:pt x="0" y="3549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true" rot="0">
            <a:off x="8836954" y="0"/>
            <a:ext cx="9475875" cy="9475875"/>
          </a:xfrm>
          <a:custGeom>
            <a:avLst/>
            <a:gdLst/>
            <a:ahLst/>
            <a:cxnLst/>
            <a:rect r="r" b="b" t="t" l="l"/>
            <a:pathLst>
              <a:path h="9475875" w="9475875">
                <a:moveTo>
                  <a:pt x="0" y="9475875"/>
                </a:moveTo>
                <a:lnTo>
                  <a:pt x="9475874" y="9475875"/>
                </a:lnTo>
                <a:lnTo>
                  <a:pt x="9475874" y="0"/>
                </a:lnTo>
                <a:lnTo>
                  <a:pt x="0" y="0"/>
                </a:lnTo>
                <a:lnTo>
                  <a:pt x="0" y="9475875"/>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6812589" y="724084"/>
            <a:ext cx="1225543" cy="709556"/>
          </a:xfrm>
          <a:custGeom>
            <a:avLst/>
            <a:gdLst/>
            <a:ahLst/>
            <a:cxnLst/>
            <a:rect r="r" b="b" t="t" l="l"/>
            <a:pathLst>
              <a:path h="709556" w="1225543">
                <a:moveTo>
                  <a:pt x="0" y="0"/>
                </a:moveTo>
                <a:lnTo>
                  <a:pt x="1225542" y="0"/>
                </a:lnTo>
                <a:lnTo>
                  <a:pt x="1225542" y="709555"/>
                </a:lnTo>
                <a:lnTo>
                  <a:pt x="0" y="709555"/>
                </a:lnTo>
                <a:lnTo>
                  <a:pt x="0" y="0"/>
                </a:lnTo>
                <a:close/>
              </a:path>
            </a:pathLst>
          </a:custGeom>
          <a:blipFill>
            <a:blip r:embed="rId7">
              <a:extLst>
                <a:ext uri="{96DAC541-7B7A-43D3-8B79-37D633B846F1}">
                  <asvg:svgBlip xmlns:asvg="http://schemas.microsoft.com/office/drawing/2016/SVG/main" r:embed="rId8"/>
                </a:ext>
              </a:extLst>
            </a:blip>
            <a:stretch>
              <a:fillRect l="0" t="-189956" r="-65568" b="0"/>
            </a:stretch>
          </a:blipFill>
        </p:spPr>
      </p:sp>
      <p:sp>
        <p:nvSpPr>
          <p:cNvPr name="Freeform 6" id="6"/>
          <p:cNvSpPr/>
          <p:nvPr/>
        </p:nvSpPr>
        <p:spPr>
          <a:xfrm flipH="false" flipV="false" rot="0">
            <a:off x="9982486" y="2223425"/>
            <a:ext cx="7996103" cy="4467175"/>
          </a:xfrm>
          <a:custGeom>
            <a:avLst/>
            <a:gdLst/>
            <a:ahLst/>
            <a:cxnLst/>
            <a:rect r="r" b="b" t="t" l="l"/>
            <a:pathLst>
              <a:path h="4467175" w="7996103">
                <a:moveTo>
                  <a:pt x="0" y="0"/>
                </a:moveTo>
                <a:lnTo>
                  <a:pt x="7996103" y="0"/>
                </a:lnTo>
                <a:lnTo>
                  <a:pt x="7996103" y="4467175"/>
                </a:lnTo>
                <a:lnTo>
                  <a:pt x="0" y="4467175"/>
                </a:lnTo>
                <a:lnTo>
                  <a:pt x="0" y="0"/>
                </a:lnTo>
                <a:close/>
              </a:path>
            </a:pathLst>
          </a:custGeom>
          <a:blipFill>
            <a:blip r:embed="rId9"/>
            <a:stretch>
              <a:fillRect l="0" t="0" r="0" b="0"/>
            </a:stretch>
          </a:blipFill>
        </p:spPr>
      </p:sp>
      <p:sp>
        <p:nvSpPr>
          <p:cNvPr name="TextBox 7" id="7"/>
          <p:cNvSpPr txBox="true"/>
          <p:nvPr/>
        </p:nvSpPr>
        <p:spPr>
          <a:xfrm rot="0">
            <a:off x="1028700" y="2593508"/>
            <a:ext cx="7258242" cy="1431387"/>
          </a:xfrm>
          <a:prstGeom prst="rect">
            <a:avLst/>
          </a:prstGeom>
        </p:spPr>
        <p:txBody>
          <a:bodyPr anchor="t" rtlCol="false" tIns="0" lIns="0" bIns="0" rIns="0">
            <a:spAutoFit/>
          </a:bodyPr>
          <a:lstStyle/>
          <a:p>
            <a:pPr algn="l">
              <a:lnSpc>
                <a:spcPts val="11685"/>
              </a:lnSpc>
              <a:spcBef>
                <a:spcPct val="0"/>
              </a:spcBef>
            </a:pPr>
            <a:r>
              <a:rPr lang="en-US" b="true" sz="8346">
                <a:solidFill>
                  <a:srgbClr val="FFFFFF"/>
                </a:solidFill>
                <a:latin typeface="Open Sauce Bold"/>
                <a:ea typeface="Open Sauce Bold"/>
                <a:cs typeface="Open Sauce Bold"/>
                <a:sym typeface="Open Sauce Bold"/>
              </a:rPr>
              <a:t>BOOKING</a:t>
            </a:r>
          </a:p>
        </p:txBody>
      </p:sp>
      <p:sp>
        <p:nvSpPr>
          <p:cNvPr name="TextBox 8" id="8"/>
          <p:cNvSpPr txBox="true"/>
          <p:nvPr/>
        </p:nvSpPr>
        <p:spPr>
          <a:xfrm rot="0">
            <a:off x="1646808" y="6730491"/>
            <a:ext cx="8030877" cy="1956271"/>
          </a:xfrm>
          <a:prstGeom prst="rect">
            <a:avLst/>
          </a:prstGeom>
        </p:spPr>
        <p:txBody>
          <a:bodyPr anchor="t" rtlCol="false" tIns="0" lIns="0" bIns="0" rIns="0">
            <a:spAutoFit/>
          </a:bodyPr>
          <a:lstStyle/>
          <a:p>
            <a:pPr algn="l">
              <a:lnSpc>
                <a:spcPts val="3820"/>
              </a:lnSpc>
            </a:pPr>
            <a:r>
              <a:rPr lang="en-US" sz="3183">
                <a:solidFill>
                  <a:srgbClr val="FFFFFF"/>
                </a:solidFill>
                <a:latin typeface="Poppins Light"/>
                <a:ea typeface="Poppins Light"/>
                <a:cs typeface="Poppins Light"/>
                <a:sym typeface="Poppins Light"/>
              </a:rPr>
              <a:t>Highlight the top-performing cities based on booking_count and cancellation_rate from the "Bookings by City" data source.</a:t>
            </a:r>
          </a:p>
        </p:txBody>
      </p:sp>
      <p:sp>
        <p:nvSpPr>
          <p:cNvPr name="TextBox 9" id="9"/>
          <p:cNvSpPr txBox="true"/>
          <p:nvPr/>
        </p:nvSpPr>
        <p:spPr>
          <a:xfrm rot="0">
            <a:off x="1028700" y="3695017"/>
            <a:ext cx="8648986" cy="1431387"/>
          </a:xfrm>
          <a:prstGeom prst="rect">
            <a:avLst/>
          </a:prstGeom>
        </p:spPr>
        <p:txBody>
          <a:bodyPr anchor="t" rtlCol="false" tIns="0" lIns="0" bIns="0" rIns="0">
            <a:spAutoFit/>
          </a:bodyPr>
          <a:lstStyle/>
          <a:p>
            <a:pPr algn="l">
              <a:lnSpc>
                <a:spcPts val="11685"/>
              </a:lnSpc>
              <a:spcBef>
                <a:spcPct val="0"/>
              </a:spcBef>
            </a:pPr>
            <a:r>
              <a:rPr lang="en-US" b="true" sz="8346">
                <a:solidFill>
                  <a:srgbClr val="FDC675"/>
                </a:solidFill>
                <a:latin typeface="Open Sauce Bold"/>
                <a:ea typeface="Open Sauce Bold"/>
                <a:cs typeface="Open Sauce Bold"/>
                <a:sym typeface="Open Sauce Bold"/>
              </a:rPr>
              <a:t>PERFORMANCE</a:t>
            </a:r>
          </a:p>
        </p:txBody>
      </p:sp>
      <p:sp>
        <p:nvSpPr>
          <p:cNvPr name="TextBox 10" id="10"/>
          <p:cNvSpPr txBox="true"/>
          <p:nvPr/>
        </p:nvSpPr>
        <p:spPr>
          <a:xfrm rot="0">
            <a:off x="1028700" y="4758976"/>
            <a:ext cx="7258242" cy="1431387"/>
          </a:xfrm>
          <a:prstGeom prst="rect">
            <a:avLst/>
          </a:prstGeom>
        </p:spPr>
        <p:txBody>
          <a:bodyPr anchor="t" rtlCol="false" tIns="0" lIns="0" bIns="0" rIns="0">
            <a:spAutoFit/>
          </a:bodyPr>
          <a:lstStyle/>
          <a:p>
            <a:pPr algn="l">
              <a:lnSpc>
                <a:spcPts val="11685"/>
              </a:lnSpc>
              <a:spcBef>
                <a:spcPct val="0"/>
              </a:spcBef>
            </a:pPr>
            <a:r>
              <a:rPr lang="en-US" b="true" sz="8346">
                <a:solidFill>
                  <a:srgbClr val="FDC675"/>
                </a:solidFill>
                <a:latin typeface="Open Sauce Bold"/>
                <a:ea typeface="Open Sauce Bold"/>
                <a:cs typeface="Open Sauce Bold"/>
                <a:sym typeface="Open Sauce Bold"/>
              </a:rPr>
              <a:t>BY CITY</a:t>
            </a:r>
          </a:p>
        </p:txBody>
      </p:sp>
      <p:sp>
        <p:nvSpPr>
          <p:cNvPr name="Freeform 11" id="11"/>
          <p:cNvSpPr/>
          <p:nvPr/>
        </p:nvSpPr>
        <p:spPr>
          <a:xfrm flipH="false" flipV="false" rot="0">
            <a:off x="577787" y="1028700"/>
            <a:ext cx="1485227" cy="450702"/>
          </a:xfrm>
          <a:custGeom>
            <a:avLst/>
            <a:gdLst/>
            <a:ahLst/>
            <a:cxnLst/>
            <a:rect r="r" b="b" t="t" l="l"/>
            <a:pathLst>
              <a:path h="450702" w="1485227">
                <a:moveTo>
                  <a:pt x="0" y="0"/>
                </a:moveTo>
                <a:lnTo>
                  <a:pt x="1485227" y="0"/>
                </a:lnTo>
                <a:lnTo>
                  <a:pt x="1485227" y="450702"/>
                </a:lnTo>
                <a:lnTo>
                  <a:pt x="0" y="450702"/>
                </a:lnTo>
                <a:lnTo>
                  <a:pt x="0" y="0"/>
                </a:lnTo>
                <a:close/>
              </a:path>
            </a:pathLst>
          </a:custGeom>
          <a:blipFill>
            <a:blip r:embed="rId10"/>
            <a:stretch>
              <a:fillRect l="0" t="-9005" r="0" b="-2383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9222" r="0" b="-9222"/>
            </a:stretch>
          </a:blipFill>
        </p:spPr>
      </p:sp>
      <p:sp>
        <p:nvSpPr>
          <p:cNvPr name="Freeform 3" id="3"/>
          <p:cNvSpPr/>
          <p:nvPr/>
        </p:nvSpPr>
        <p:spPr>
          <a:xfrm flipH="false" flipV="true" rot="0">
            <a:off x="14602247" y="0"/>
            <a:ext cx="8147506" cy="8147506"/>
          </a:xfrm>
          <a:custGeom>
            <a:avLst/>
            <a:gdLst/>
            <a:ahLst/>
            <a:cxnLst/>
            <a:rect r="r" b="b" t="t" l="l"/>
            <a:pathLst>
              <a:path h="8147506" w="8147506">
                <a:moveTo>
                  <a:pt x="0" y="8147506"/>
                </a:moveTo>
                <a:lnTo>
                  <a:pt x="8147506" y="8147506"/>
                </a:lnTo>
                <a:lnTo>
                  <a:pt x="8147506" y="0"/>
                </a:lnTo>
                <a:lnTo>
                  <a:pt x="0" y="0"/>
                </a:lnTo>
                <a:lnTo>
                  <a:pt x="0" y="8147506"/>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2700000">
            <a:off x="17933037" y="-1799012"/>
            <a:ext cx="2167479" cy="4846791"/>
            <a:chOff x="0" y="0"/>
            <a:chExt cx="570859" cy="1276521"/>
          </a:xfrm>
        </p:grpSpPr>
        <p:sp>
          <p:nvSpPr>
            <p:cNvPr name="Freeform 5" id="5"/>
            <p:cNvSpPr/>
            <p:nvPr/>
          </p:nvSpPr>
          <p:spPr>
            <a:xfrm flipH="false" flipV="false" rot="0">
              <a:off x="0" y="0"/>
              <a:ext cx="570859" cy="1276521"/>
            </a:xfrm>
            <a:custGeom>
              <a:avLst/>
              <a:gdLst/>
              <a:ahLst/>
              <a:cxnLst/>
              <a:rect r="r" b="b" t="t" l="l"/>
              <a:pathLst>
                <a:path h="1276521" w="570859">
                  <a:moveTo>
                    <a:pt x="0" y="0"/>
                  </a:moveTo>
                  <a:lnTo>
                    <a:pt x="570859" y="0"/>
                  </a:lnTo>
                  <a:lnTo>
                    <a:pt x="570859" y="1276521"/>
                  </a:lnTo>
                  <a:lnTo>
                    <a:pt x="0" y="1276521"/>
                  </a:lnTo>
                  <a:close/>
                </a:path>
              </a:pathLst>
            </a:custGeom>
            <a:gradFill rotWithShape="true">
              <a:gsLst>
                <a:gs pos="0">
                  <a:srgbClr val="FBB040">
                    <a:alpha val="100000"/>
                  </a:srgbClr>
                </a:gs>
                <a:gs pos="100000">
                  <a:srgbClr val="FDCB81">
                    <a:alpha val="100000"/>
                  </a:srgbClr>
                </a:gs>
              </a:gsLst>
              <a:lin ang="5400000"/>
            </a:gradFill>
          </p:spPr>
        </p:sp>
        <p:sp>
          <p:nvSpPr>
            <p:cNvPr name="TextBox 6" id="6"/>
            <p:cNvSpPr txBox="true"/>
            <p:nvPr/>
          </p:nvSpPr>
          <p:spPr>
            <a:xfrm>
              <a:off x="0" y="-38100"/>
              <a:ext cx="570859" cy="1314621"/>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2700000">
            <a:off x="-868291" y="7492823"/>
            <a:ext cx="2167479" cy="4846791"/>
            <a:chOff x="0" y="0"/>
            <a:chExt cx="570859" cy="1276521"/>
          </a:xfrm>
        </p:grpSpPr>
        <p:sp>
          <p:nvSpPr>
            <p:cNvPr name="Freeform 8" id="8"/>
            <p:cNvSpPr/>
            <p:nvPr/>
          </p:nvSpPr>
          <p:spPr>
            <a:xfrm flipH="false" flipV="false" rot="0">
              <a:off x="0" y="0"/>
              <a:ext cx="570859" cy="1276521"/>
            </a:xfrm>
            <a:custGeom>
              <a:avLst/>
              <a:gdLst/>
              <a:ahLst/>
              <a:cxnLst/>
              <a:rect r="r" b="b" t="t" l="l"/>
              <a:pathLst>
                <a:path h="1276521" w="570859">
                  <a:moveTo>
                    <a:pt x="0" y="0"/>
                  </a:moveTo>
                  <a:lnTo>
                    <a:pt x="570859" y="0"/>
                  </a:lnTo>
                  <a:lnTo>
                    <a:pt x="570859" y="1276521"/>
                  </a:lnTo>
                  <a:lnTo>
                    <a:pt x="0" y="1276521"/>
                  </a:lnTo>
                  <a:close/>
                </a:path>
              </a:pathLst>
            </a:custGeom>
            <a:gradFill rotWithShape="true">
              <a:gsLst>
                <a:gs pos="0">
                  <a:srgbClr val="FBB040">
                    <a:alpha val="100000"/>
                  </a:srgbClr>
                </a:gs>
                <a:gs pos="100000">
                  <a:srgbClr val="FDCB81">
                    <a:alpha val="100000"/>
                  </a:srgbClr>
                </a:gs>
              </a:gsLst>
              <a:lin ang="5400000"/>
            </a:gradFill>
          </p:spPr>
        </p:sp>
        <p:sp>
          <p:nvSpPr>
            <p:cNvPr name="TextBox 9" id="9"/>
            <p:cNvSpPr txBox="true"/>
            <p:nvPr/>
          </p:nvSpPr>
          <p:spPr>
            <a:xfrm>
              <a:off x="0" y="-38100"/>
              <a:ext cx="570859" cy="1314621"/>
            </a:xfrm>
            <a:prstGeom prst="rect">
              <a:avLst/>
            </a:prstGeom>
          </p:spPr>
          <p:txBody>
            <a:bodyPr anchor="ctr" rtlCol="false" tIns="50800" lIns="50800" bIns="50800" rIns="50800"/>
            <a:lstStyle/>
            <a:p>
              <a:pPr algn="ctr">
                <a:lnSpc>
                  <a:spcPts val="2659"/>
                </a:lnSpc>
                <a:spcBef>
                  <a:spcPct val="0"/>
                </a:spcBef>
              </a:pPr>
            </a:p>
          </p:txBody>
        </p:sp>
      </p:grpSp>
      <p:sp>
        <p:nvSpPr>
          <p:cNvPr name="Freeform 10" id="10"/>
          <p:cNvSpPr/>
          <p:nvPr/>
        </p:nvSpPr>
        <p:spPr>
          <a:xfrm flipH="false" flipV="false" rot="0">
            <a:off x="577787" y="1028700"/>
            <a:ext cx="1485227" cy="450702"/>
          </a:xfrm>
          <a:custGeom>
            <a:avLst/>
            <a:gdLst/>
            <a:ahLst/>
            <a:cxnLst/>
            <a:rect r="r" b="b" t="t" l="l"/>
            <a:pathLst>
              <a:path h="450702" w="1485227">
                <a:moveTo>
                  <a:pt x="0" y="0"/>
                </a:moveTo>
                <a:lnTo>
                  <a:pt x="1485227" y="0"/>
                </a:lnTo>
                <a:lnTo>
                  <a:pt x="1485227" y="450702"/>
                </a:lnTo>
                <a:lnTo>
                  <a:pt x="0" y="450702"/>
                </a:lnTo>
                <a:lnTo>
                  <a:pt x="0" y="0"/>
                </a:lnTo>
                <a:close/>
              </a:path>
            </a:pathLst>
          </a:custGeom>
          <a:blipFill>
            <a:blip r:embed="rId5"/>
            <a:stretch>
              <a:fillRect l="0" t="-9005" r="0" b="-23830"/>
            </a:stretch>
          </a:blipFill>
        </p:spPr>
      </p:sp>
      <p:sp>
        <p:nvSpPr>
          <p:cNvPr name="Freeform 11" id="11"/>
          <p:cNvSpPr/>
          <p:nvPr/>
        </p:nvSpPr>
        <p:spPr>
          <a:xfrm flipH="false" flipV="false" rot="0">
            <a:off x="577787" y="2280976"/>
            <a:ext cx="7945269" cy="4353749"/>
          </a:xfrm>
          <a:custGeom>
            <a:avLst/>
            <a:gdLst/>
            <a:ahLst/>
            <a:cxnLst/>
            <a:rect r="r" b="b" t="t" l="l"/>
            <a:pathLst>
              <a:path h="4353749" w="7945269">
                <a:moveTo>
                  <a:pt x="0" y="0"/>
                </a:moveTo>
                <a:lnTo>
                  <a:pt x="7945270" y="0"/>
                </a:lnTo>
                <a:lnTo>
                  <a:pt x="7945270" y="4353749"/>
                </a:lnTo>
                <a:lnTo>
                  <a:pt x="0" y="4353749"/>
                </a:lnTo>
                <a:lnTo>
                  <a:pt x="0" y="0"/>
                </a:lnTo>
                <a:close/>
              </a:path>
            </a:pathLst>
          </a:custGeom>
          <a:blipFill>
            <a:blip r:embed="rId6"/>
            <a:stretch>
              <a:fillRect l="0" t="0" r="0" b="0"/>
            </a:stretch>
          </a:blipFill>
        </p:spPr>
      </p:sp>
      <p:sp>
        <p:nvSpPr>
          <p:cNvPr name="TextBox 12" id="12"/>
          <p:cNvSpPr txBox="true"/>
          <p:nvPr/>
        </p:nvSpPr>
        <p:spPr>
          <a:xfrm rot="0">
            <a:off x="9144000" y="1817352"/>
            <a:ext cx="7883631" cy="1431387"/>
          </a:xfrm>
          <a:prstGeom prst="rect">
            <a:avLst/>
          </a:prstGeom>
        </p:spPr>
        <p:txBody>
          <a:bodyPr anchor="t" rtlCol="false" tIns="0" lIns="0" bIns="0" rIns="0">
            <a:spAutoFit/>
          </a:bodyPr>
          <a:lstStyle/>
          <a:p>
            <a:pPr algn="l">
              <a:lnSpc>
                <a:spcPts val="11685"/>
              </a:lnSpc>
              <a:spcBef>
                <a:spcPct val="0"/>
              </a:spcBef>
            </a:pPr>
            <a:r>
              <a:rPr lang="en-US" b="true" sz="8346">
                <a:solidFill>
                  <a:srgbClr val="FFFFFF"/>
                </a:solidFill>
                <a:latin typeface="Open Sauce Bold"/>
                <a:ea typeface="Open Sauce Bold"/>
                <a:cs typeface="Open Sauce Bold"/>
                <a:sym typeface="Open Sauce Bold"/>
              </a:rPr>
              <a:t>REVENUE</a:t>
            </a:r>
          </a:p>
        </p:txBody>
      </p:sp>
      <p:sp>
        <p:nvSpPr>
          <p:cNvPr name="TextBox 13" id="13"/>
          <p:cNvSpPr txBox="true"/>
          <p:nvPr/>
        </p:nvSpPr>
        <p:spPr>
          <a:xfrm rot="0">
            <a:off x="9144000" y="4701334"/>
            <a:ext cx="8567133" cy="4048125"/>
          </a:xfrm>
          <a:prstGeom prst="rect">
            <a:avLst/>
          </a:prstGeom>
        </p:spPr>
        <p:txBody>
          <a:bodyPr anchor="t" rtlCol="false" tIns="0" lIns="0" bIns="0" rIns="0">
            <a:spAutoFit/>
          </a:bodyPr>
          <a:lstStyle/>
          <a:p>
            <a:pPr algn="l">
              <a:lnSpc>
                <a:spcPts val="3555"/>
              </a:lnSpc>
            </a:pPr>
            <a:r>
              <a:rPr lang="en-US" sz="2962">
                <a:solidFill>
                  <a:srgbClr val="FFFFFF"/>
                </a:solidFill>
                <a:latin typeface="Poppins Light"/>
                <a:ea typeface="Poppins Light"/>
                <a:cs typeface="Poppins Light"/>
                <a:sym typeface="Poppins Light"/>
              </a:rPr>
              <a:t>This slide showcases the revenue trends over time, comparing total revenue with a moving average to identify general patterns and potential seasonal influences. The visualization helps in understanding the financial performance and spotting areas where revenue growth may require strategic attention</a:t>
            </a:r>
          </a:p>
          <a:p>
            <a:pPr algn="l">
              <a:lnSpc>
                <a:spcPts val="3555"/>
              </a:lnSpc>
            </a:pPr>
          </a:p>
        </p:txBody>
      </p:sp>
      <p:sp>
        <p:nvSpPr>
          <p:cNvPr name="TextBox 14" id="14"/>
          <p:cNvSpPr txBox="true"/>
          <p:nvPr/>
        </p:nvSpPr>
        <p:spPr>
          <a:xfrm rot="0">
            <a:off x="9144000" y="2897737"/>
            <a:ext cx="7883631" cy="1431387"/>
          </a:xfrm>
          <a:prstGeom prst="rect">
            <a:avLst/>
          </a:prstGeom>
        </p:spPr>
        <p:txBody>
          <a:bodyPr anchor="t" rtlCol="false" tIns="0" lIns="0" bIns="0" rIns="0">
            <a:spAutoFit/>
          </a:bodyPr>
          <a:lstStyle/>
          <a:p>
            <a:pPr algn="l">
              <a:lnSpc>
                <a:spcPts val="11685"/>
              </a:lnSpc>
              <a:spcBef>
                <a:spcPct val="0"/>
              </a:spcBef>
            </a:pPr>
            <a:r>
              <a:rPr lang="en-US" b="true" sz="8346">
                <a:solidFill>
                  <a:srgbClr val="FDC675"/>
                </a:solidFill>
                <a:latin typeface="Open Sauce Bold"/>
                <a:ea typeface="Open Sauce Bold"/>
                <a:cs typeface="Open Sauce Bold"/>
                <a:sym typeface="Open Sauce Bold"/>
              </a:rPr>
              <a:t>TRENDS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9222" r="0" b="-9222"/>
            </a:stretch>
          </a:blipFill>
        </p:spPr>
      </p:sp>
      <p:grpSp>
        <p:nvGrpSpPr>
          <p:cNvPr name="Group 3" id="3"/>
          <p:cNvGrpSpPr/>
          <p:nvPr/>
        </p:nvGrpSpPr>
        <p:grpSpPr>
          <a:xfrm rot="-2700000">
            <a:off x="14163606" y="-2612172"/>
            <a:ext cx="2584430" cy="9808007"/>
            <a:chOff x="0" y="0"/>
            <a:chExt cx="680673" cy="2583179"/>
          </a:xfrm>
        </p:grpSpPr>
        <p:sp>
          <p:nvSpPr>
            <p:cNvPr name="Freeform 4" id="4"/>
            <p:cNvSpPr/>
            <p:nvPr/>
          </p:nvSpPr>
          <p:spPr>
            <a:xfrm flipH="false" flipV="false" rot="0">
              <a:off x="0" y="0"/>
              <a:ext cx="680673" cy="2583179"/>
            </a:xfrm>
            <a:custGeom>
              <a:avLst/>
              <a:gdLst/>
              <a:ahLst/>
              <a:cxnLst/>
              <a:rect r="r" b="b" t="t" l="l"/>
              <a:pathLst>
                <a:path h="2583179" w="680673">
                  <a:moveTo>
                    <a:pt x="0" y="0"/>
                  </a:moveTo>
                  <a:lnTo>
                    <a:pt x="680673" y="0"/>
                  </a:lnTo>
                  <a:lnTo>
                    <a:pt x="680673" y="2583179"/>
                  </a:lnTo>
                  <a:lnTo>
                    <a:pt x="0" y="2583179"/>
                  </a:lnTo>
                  <a:close/>
                </a:path>
              </a:pathLst>
            </a:custGeom>
            <a:gradFill rotWithShape="true">
              <a:gsLst>
                <a:gs pos="0">
                  <a:srgbClr val="FBB040">
                    <a:alpha val="100000"/>
                  </a:srgbClr>
                </a:gs>
                <a:gs pos="100000">
                  <a:srgbClr val="FDCB81">
                    <a:alpha val="100000"/>
                  </a:srgbClr>
                </a:gs>
              </a:gsLst>
              <a:lin ang="5400000"/>
            </a:gradFill>
          </p:spPr>
        </p:sp>
        <p:sp>
          <p:nvSpPr>
            <p:cNvPr name="TextBox 5" id="5"/>
            <p:cNvSpPr txBox="true"/>
            <p:nvPr/>
          </p:nvSpPr>
          <p:spPr>
            <a:xfrm>
              <a:off x="0" y="-38100"/>
              <a:ext cx="680673" cy="2621279"/>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10254794" y="1028700"/>
            <a:ext cx="9258300" cy="9258300"/>
          </a:xfrm>
          <a:custGeom>
            <a:avLst/>
            <a:gdLst/>
            <a:ahLst/>
            <a:cxnLst/>
            <a:rect r="r" b="b" t="t" l="l"/>
            <a:pathLst>
              <a:path h="9258300" w="9258300">
                <a:moveTo>
                  <a:pt x="0" y="0"/>
                </a:moveTo>
                <a:lnTo>
                  <a:pt x="9258300" y="0"/>
                </a:lnTo>
                <a:lnTo>
                  <a:pt x="9258300" y="9258300"/>
                </a:lnTo>
                <a:lnTo>
                  <a:pt x="0" y="92583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6353623" y="652336"/>
            <a:ext cx="2029111" cy="709556"/>
          </a:xfrm>
          <a:custGeom>
            <a:avLst/>
            <a:gdLst/>
            <a:ahLst/>
            <a:cxnLst/>
            <a:rect r="r" b="b" t="t" l="l"/>
            <a:pathLst>
              <a:path h="709556" w="2029111">
                <a:moveTo>
                  <a:pt x="0" y="0"/>
                </a:moveTo>
                <a:lnTo>
                  <a:pt x="2029111" y="0"/>
                </a:lnTo>
                <a:lnTo>
                  <a:pt x="2029111" y="709555"/>
                </a:lnTo>
                <a:lnTo>
                  <a:pt x="0" y="709555"/>
                </a:lnTo>
                <a:lnTo>
                  <a:pt x="0" y="0"/>
                </a:lnTo>
                <a:close/>
              </a:path>
            </a:pathLst>
          </a:custGeom>
          <a:blipFill>
            <a:blip r:embed="rId5">
              <a:extLst>
                <a:ext uri="{96DAC541-7B7A-43D3-8B79-37D633B846F1}">
                  <asvg:svgBlip xmlns:asvg="http://schemas.microsoft.com/office/drawing/2016/SVG/main" r:embed="rId6"/>
                </a:ext>
              </a:extLst>
            </a:blip>
            <a:stretch>
              <a:fillRect l="0" t="-189956" r="0" b="0"/>
            </a:stretch>
          </a:blipFill>
        </p:spPr>
      </p:sp>
      <p:sp>
        <p:nvSpPr>
          <p:cNvPr name="Freeform 8" id="8"/>
          <p:cNvSpPr/>
          <p:nvPr/>
        </p:nvSpPr>
        <p:spPr>
          <a:xfrm flipH="false" flipV="false" rot="0">
            <a:off x="15455821" y="8901147"/>
            <a:ext cx="2029111" cy="709556"/>
          </a:xfrm>
          <a:custGeom>
            <a:avLst/>
            <a:gdLst/>
            <a:ahLst/>
            <a:cxnLst/>
            <a:rect r="r" b="b" t="t" l="l"/>
            <a:pathLst>
              <a:path h="709556" w="2029111">
                <a:moveTo>
                  <a:pt x="0" y="0"/>
                </a:moveTo>
                <a:lnTo>
                  <a:pt x="2029110" y="0"/>
                </a:lnTo>
                <a:lnTo>
                  <a:pt x="2029110" y="709556"/>
                </a:lnTo>
                <a:lnTo>
                  <a:pt x="0" y="709556"/>
                </a:lnTo>
                <a:lnTo>
                  <a:pt x="0" y="0"/>
                </a:lnTo>
                <a:close/>
              </a:path>
            </a:pathLst>
          </a:custGeom>
          <a:blipFill>
            <a:blip r:embed="rId5">
              <a:extLst>
                <a:ext uri="{96DAC541-7B7A-43D3-8B79-37D633B846F1}">
                  <asvg:svgBlip xmlns:asvg="http://schemas.microsoft.com/office/drawing/2016/SVG/main" r:embed="rId6"/>
                </a:ext>
              </a:extLst>
            </a:blip>
            <a:stretch>
              <a:fillRect l="0" t="-189956" r="0" b="0"/>
            </a:stretch>
          </a:blipFill>
        </p:spPr>
      </p:sp>
      <p:sp>
        <p:nvSpPr>
          <p:cNvPr name="Freeform 9" id="9"/>
          <p:cNvSpPr/>
          <p:nvPr/>
        </p:nvSpPr>
        <p:spPr>
          <a:xfrm flipH="false" flipV="false" rot="0">
            <a:off x="577787" y="1028700"/>
            <a:ext cx="1485227" cy="450702"/>
          </a:xfrm>
          <a:custGeom>
            <a:avLst/>
            <a:gdLst/>
            <a:ahLst/>
            <a:cxnLst/>
            <a:rect r="r" b="b" t="t" l="l"/>
            <a:pathLst>
              <a:path h="450702" w="1485227">
                <a:moveTo>
                  <a:pt x="0" y="0"/>
                </a:moveTo>
                <a:lnTo>
                  <a:pt x="1485227" y="0"/>
                </a:lnTo>
                <a:lnTo>
                  <a:pt x="1485227" y="450702"/>
                </a:lnTo>
                <a:lnTo>
                  <a:pt x="0" y="450702"/>
                </a:lnTo>
                <a:lnTo>
                  <a:pt x="0" y="0"/>
                </a:lnTo>
                <a:close/>
              </a:path>
            </a:pathLst>
          </a:custGeom>
          <a:blipFill>
            <a:blip r:embed="rId7"/>
            <a:stretch>
              <a:fillRect l="0" t="-9005" r="0" b="-23830"/>
            </a:stretch>
          </a:blipFill>
        </p:spPr>
      </p:sp>
      <p:sp>
        <p:nvSpPr>
          <p:cNvPr name="Freeform 10" id="10"/>
          <p:cNvSpPr/>
          <p:nvPr/>
        </p:nvSpPr>
        <p:spPr>
          <a:xfrm flipH="false" flipV="false" rot="0">
            <a:off x="11074433" y="827680"/>
            <a:ext cx="5914687" cy="4830170"/>
          </a:xfrm>
          <a:custGeom>
            <a:avLst/>
            <a:gdLst/>
            <a:ahLst/>
            <a:cxnLst/>
            <a:rect r="r" b="b" t="t" l="l"/>
            <a:pathLst>
              <a:path h="4830170" w="5914687">
                <a:moveTo>
                  <a:pt x="0" y="0"/>
                </a:moveTo>
                <a:lnTo>
                  <a:pt x="5914686" y="0"/>
                </a:lnTo>
                <a:lnTo>
                  <a:pt x="5914686" y="4830170"/>
                </a:lnTo>
                <a:lnTo>
                  <a:pt x="0" y="4830170"/>
                </a:lnTo>
                <a:lnTo>
                  <a:pt x="0" y="0"/>
                </a:lnTo>
                <a:close/>
              </a:path>
            </a:pathLst>
          </a:custGeom>
          <a:blipFill>
            <a:blip r:embed="rId8"/>
            <a:stretch>
              <a:fillRect l="0" t="-3137" r="0" b="-3137"/>
            </a:stretch>
          </a:blipFill>
        </p:spPr>
      </p:sp>
      <p:sp>
        <p:nvSpPr>
          <p:cNvPr name="Freeform 11" id="11"/>
          <p:cNvSpPr/>
          <p:nvPr/>
        </p:nvSpPr>
        <p:spPr>
          <a:xfrm flipH="false" flipV="false" rot="0">
            <a:off x="10876420" y="6053201"/>
            <a:ext cx="6382880" cy="3356832"/>
          </a:xfrm>
          <a:custGeom>
            <a:avLst/>
            <a:gdLst/>
            <a:ahLst/>
            <a:cxnLst/>
            <a:rect r="r" b="b" t="t" l="l"/>
            <a:pathLst>
              <a:path h="3356832" w="6382880">
                <a:moveTo>
                  <a:pt x="0" y="0"/>
                </a:moveTo>
                <a:lnTo>
                  <a:pt x="6382880" y="0"/>
                </a:lnTo>
                <a:lnTo>
                  <a:pt x="6382880" y="3356831"/>
                </a:lnTo>
                <a:lnTo>
                  <a:pt x="0" y="3356831"/>
                </a:lnTo>
                <a:lnTo>
                  <a:pt x="0" y="0"/>
                </a:lnTo>
                <a:close/>
              </a:path>
            </a:pathLst>
          </a:custGeom>
          <a:blipFill>
            <a:blip r:embed="rId9"/>
            <a:stretch>
              <a:fillRect l="0" t="0" r="0" b="0"/>
            </a:stretch>
          </a:blipFill>
        </p:spPr>
      </p:sp>
      <p:sp>
        <p:nvSpPr>
          <p:cNvPr name="TextBox 12" id="12"/>
          <p:cNvSpPr txBox="true"/>
          <p:nvPr/>
        </p:nvSpPr>
        <p:spPr>
          <a:xfrm rot="0">
            <a:off x="1028700" y="2182887"/>
            <a:ext cx="9226094" cy="2912861"/>
          </a:xfrm>
          <a:prstGeom prst="rect">
            <a:avLst/>
          </a:prstGeom>
        </p:spPr>
        <p:txBody>
          <a:bodyPr anchor="t" rtlCol="false" tIns="0" lIns="0" bIns="0" rIns="0">
            <a:spAutoFit/>
          </a:bodyPr>
          <a:lstStyle/>
          <a:p>
            <a:pPr algn="l">
              <a:lnSpc>
                <a:spcPts val="11685"/>
              </a:lnSpc>
            </a:pPr>
            <a:r>
              <a:rPr lang="en-US" sz="8346" b="true">
                <a:solidFill>
                  <a:srgbClr val="FFFFFF"/>
                </a:solidFill>
                <a:latin typeface="Open Sauce Bold"/>
                <a:ea typeface="Open Sauce Bold"/>
                <a:cs typeface="Open Sauce Bold"/>
                <a:sym typeface="Open Sauce Bold"/>
              </a:rPr>
              <a:t>CANCELLATION</a:t>
            </a:r>
          </a:p>
          <a:p>
            <a:pPr algn="l">
              <a:lnSpc>
                <a:spcPts val="11685"/>
              </a:lnSpc>
              <a:spcBef>
                <a:spcPct val="0"/>
              </a:spcBef>
            </a:pPr>
          </a:p>
        </p:txBody>
      </p:sp>
      <p:sp>
        <p:nvSpPr>
          <p:cNvPr name="TextBox 13" id="13"/>
          <p:cNvSpPr txBox="true"/>
          <p:nvPr/>
        </p:nvSpPr>
        <p:spPr>
          <a:xfrm rot="0">
            <a:off x="1320401" y="4895801"/>
            <a:ext cx="8200857" cy="4324350"/>
          </a:xfrm>
          <a:prstGeom prst="rect">
            <a:avLst/>
          </a:prstGeom>
        </p:spPr>
        <p:txBody>
          <a:bodyPr anchor="t" rtlCol="false" tIns="0" lIns="0" bIns="0" rIns="0">
            <a:spAutoFit/>
          </a:bodyPr>
          <a:lstStyle/>
          <a:p>
            <a:pPr algn="l">
              <a:lnSpc>
                <a:spcPts val="3756"/>
              </a:lnSpc>
            </a:pPr>
            <a:r>
              <a:rPr lang="en-US" sz="3130">
                <a:solidFill>
                  <a:srgbClr val="FFFFFF"/>
                </a:solidFill>
                <a:latin typeface="Poppins Light"/>
                <a:ea typeface="Poppins Light"/>
                <a:cs typeface="Poppins Light"/>
                <a:sym typeface="Poppins Light"/>
              </a:rPr>
              <a:t>This slide explores cancellation patterns by examining the relationship between lead time and cancellation rates, as well as the impact of refund status on booking cancellations. The visualizations provide insights into customer behavior and potential areas where cancellation policies could be optimized.</a:t>
            </a:r>
          </a:p>
          <a:p>
            <a:pPr algn="l">
              <a:lnSpc>
                <a:spcPts val="3756"/>
              </a:lnSpc>
            </a:pPr>
          </a:p>
        </p:txBody>
      </p:sp>
      <p:sp>
        <p:nvSpPr>
          <p:cNvPr name="TextBox 14" id="14"/>
          <p:cNvSpPr txBox="true"/>
          <p:nvPr/>
        </p:nvSpPr>
        <p:spPr>
          <a:xfrm rot="0">
            <a:off x="1028700" y="3235260"/>
            <a:ext cx="8667182" cy="1431387"/>
          </a:xfrm>
          <a:prstGeom prst="rect">
            <a:avLst/>
          </a:prstGeom>
        </p:spPr>
        <p:txBody>
          <a:bodyPr anchor="t" rtlCol="false" tIns="0" lIns="0" bIns="0" rIns="0">
            <a:spAutoFit/>
          </a:bodyPr>
          <a:lstStyle/>
          <a:p>
            <a:pPr algn="l">
              <a:lnSpc>
                <a:spcPts val="11685"/>
              </a:lnSpc>
              <a:spcBef>
                <a:spcPct val="0"/>
              </a:spcBef>
            </a:pPr>
            <a:r>
              <a:rPr lang="en-US" b="true" sz="8346">
                <a:solidFill>
                  <a:srgbClr val="FDC675"/>
                </a:solidFill>
                <a:latin typeface="Open Sauce Bold"/>
                <a:ea typeface="Open Sauce Bold"/>
                <a:cs typeface="Open Sauce Bold"/>
                <a:sym typeface="Open Sauce Bold"/>
              </a:rPr>
              <a:t>BEHAVIOR</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9222" r="0" b="-9222"/>
            </a:stretch>
          </a:blipFill>
        </p:spPr>
      </p:sp>
      <p:sp>
        <p:nvSpPr>
          <p:cNvPr name="TextBox 3" id="3"/>
          <p:cNvSpPr txBox="true"/>
          <p:nvPr/>
        </p:nvSpPr>
        <p:spPr>
          <a:xfrm rot="0">
            <a:off x="3997169" y="1349807"/>
            <a:ext cx="10293663" cy="1426287"/>
          </a:xfrm>
          <a:prstGeom prst="rect">
            <a:avLst/>
          </a:prstGeom>
        </p:spPr>
        <p:txBody>
          <a:bodyPr anchor="t" rtlCol="false" tIns="0" lIns="0" bIns="0" rIns="0">
            <a:spAutoFit/>
          </a:bodyPr>
          <a:lstStyle/>
          <a:p>
            <a:pPr algn="ctr">
              <a:lnSpc>
                <a:spcPts val="11685"/>
              </a:lnSpc>
              <a:spcBef>
                <a:spcPct val="0"/>
              </a:spcBef>
            </a:pPr>
            <a:r>
              <a:rPr lang="en-US" b="true" sz="8346">
                <a:solidFill>
                  <a:srgbClr val="FFFFFF"/>
                </a:solidFill>
                <a:latin typeface="Open Sauce Bold"/>
                <a:ea typeface="Open Sauce Bold"/>
                <a:cs typeface="Open Sauce Bold"/>
                <a:sym typeface="Open Sauce Bold"/>
              </a:rPr>
              <a:t>ROOT CAUSE</a:t>
            </a:r>
          </a:p>
        </p:txBody>
      </p:sp>
      <p:sp>
        <p:nvSpPr>
          <p:cNvPr name="TextBox 4" id="4"/>
          <p:cNvSpPr txBox="true"/>
          <p:nvPr/>
        </p:nvSpPr>
        <p:spPr>
          <a:xfrm rot="0">
            <a:off x="3997169" y="2481717"/>
            <a:ext cx="10293663" cy="1426287"/>
          </a:xfrm>
          <a:prstGeom prst="rect">
            <a:avLst/>
          </a:prstGeom>
        </p:spPr>
        <p:txBody>
          <a:bodyPr anchor="t" rtlCol="false" tIns="0" lIns="0" bIns="0" rIns="0">
            <a:spAutoFit/>
          </a:bodyPr>
          <a:lstStyle/>
          <a:p>
            <a:pPr algn="ctr">
              <a:lnSpc>
                <a:spcPts val="11685"/>
              </a:lnSpc>
              <a:spcBef>
                <a:spcPct val="0"/>
              </a:spcBef>
            </a:pPr>
            <a:r>
              <a:rPr lang="en-US" b="true" sz="8346">
                <a:solidFill>
                  <a:srgbClr val="FDC675"/>
                </a:solidFill>
                <a:latin typeface="Open Sauce Bold"/>
                <a:ea typeface="Open Sauce Bold"/>
                <a:cs typeface="Open Sauce Bold"/>
                <a:sym typeface="Open Sauce Bold"/>
              </a:rPr>
              <a:t>ANALYSIS</a:t>
            </a:r>
          </a:p>
        </p:txBody>
      </p:sp>
      <p:sp>
        <p:nvSpPr>
          <p:cNvPr name="TextBox 5" id="5"/>
          <p:cNvSpPr txBox="true"/>
          <p:nvPr/>
        </p:nvSpPr>
        <p:spPr>
          <a:xfrm rot="0">
            <a:off x="3115035" y="3888954"/>
            <a:ext cx="12057929" cy="2404386"/>
          </a:xfrm>
          <a:prstGeom prst="rect">
            <a:avLst/>
          </a:prstGeom>
        </p:spPr>
        <p:txBody>
          <a:bodyPr anchor="t" rtlCol="false" tIns="0" lIns="0" bIns="0" rIns="0">
            <a:spAutoFit/>
          </a:bodyPr>
          <a:lstStyle/>
          <a:p>
            <a:pPr algn="ctr">
              <a:lnSpc>
                <a:spcPts val="3140"/>
              </a:lnSpc>
            </a:pPr>
            <a:r>
              <a:rPr lang="en-US" sz="2616">
                <a:solidFill>
                  <a:srgbClr val="FFFFFF"/>
                </a:solidFill>
                <a:latin typeface="Poppins Light"/>
                <a:ea typeface="Poppins Light"/>
                <a:cs typeface="Poppins Light"/>
                <a:sym typeface="Poppins Light"/>
              </a:rPr>
              <a:t>This slide investigates the underlying factors contributing to cancellations by examining correlations between booking channels and key metrics. The visualization offers a broad perspective on how pricing strategies and promotional activities might influence cancellation rates, aiding in the identification of actionable improvements.</a:t>
            </a:r>
          </a:p>
          <a:p>
            <a:pPr algn="ctr">
              <a:lnSpc>
                <a:spcPts val="3140"/>
              </a:lnSpc>
            </a:pPr>
          </a:p>
        </p:txBody>
      </p:sp>
      <p:sp>
        <p:nvSpPr>
          <p:cNvPr name="Freeform 6" id="6"/>
          <p:cNvSpPr/>
          <p:nvPr/>
        </p:nvSpPr>
        <p:spPr>
          <a:xfrm flipH="false" flipV="true" rot="0">
            <a:off x="13559295" y="0"/>
            <a:ext cx="8147506" cy="8147506"/>
          </a:xfrm>
          <a:custGeom>
            <a:avLst/>
            <a:gdLst/>
            <a:ahLst/>
            <a:cxnLst/>
            <a:rect r="r" b="b" t="t" l="l"/>
            <a:pathLst>
              <a:path h="8147506" w="8147506">
                <a:moveTo>
                  <a:pt x="0" y="8147506"/>
                </a:moveTo>
                <a:lnTo>
                  <a:pt x="8147506" y="8147506"/>
                </a:lnTo>
                <a:lnTo>
                  <a:pt x="8147506" y="0"/>
                </a:lnTo>
                <a:lnTo>
                  <a:pt x="0" y="0"/>
                </a:lnTo>
                <a:lnTo>
                  <a:pt x="0" y="8147506"/>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2700000">
            <a:off x="16890085" y="-1799012"/>
            <a:ext cx="2167479" cy="4846791"/>
            <a:chOff x="0" y="0"/>
            <a:chExt cx="570859" cy="1276521"/>
          </a:xfrm>
        </p:grpSpPr>
        <p:sp>
          <p:nvSpPr>
            <p:cNvPr name="Freeform 8" id="8"/>
            <p:cNvSpPr/>
            <p:nvPr/>
          </p:nvSpPr>
          <p:spPr>
            <a:xfrm flipH="false" flipV="false" rot="0">
              <a:off x="0" y="0"/>
              <a:ext cx="570859" cy="1276521"/>
            </a:xfrm>
            <a:custGeom>
              <a:avLst/>
              <a:gdLst/>
              <a:ahLst/>
              <a:cxnLst/>
              <a:rect r="r" b="b" t="t" l="l"/>
              <a:pathLst>
                <a:path h="1276521" w="570859">
                  <a:moveTo>
                    <a:pt x="0" y="0"/>
                  </a:moveTo>
                  <a:lnTo>
                    <a:pt x="570859" y="0"/>
                  </a:lnTo>
                  <a:lnTo>
                    <a:pt x="570859" y="1276521"/>
                  </a:lnTo>
                  <a:lnTo>
                    <a:pt x="0" y="1276521"/>
                  </a:lnTo>
                  <a:close/>
                </a:path>
              </a:pathLst>
            </a:custGeom>
            <a:gradFill rotWithShape="true">
              <a:gsLst>
                <a:gs pos="0">
                  <a:srgbClr val="FBB040">
                    <a:alpha val="100000"/>
                  </a:srgbClr>
                </a:gs>
                <a:gs pos="100000">
                  <a:srgbClr val="FDCB81">
                    <a:alpha val="100000"/>
                  </a:srgbClr>
                </a:gs>
              </a:gsLst>
              <a:lin ang="5400000"/>
            </a:gradFill>
          </p:spPr>
        </p:sp>
        <p:sp>
          <p:nvSpPr>
            <p:cNvPr name="TextBox 9" id="9"/>
            <p:cNvSpPr txBox="true"/>
            <p:nvPr/>
          </p:nvSpPr>
          <p:spPr>
            <a:xfrm>
              <a:off x="0" y="-38100"/>
              <a:ext cx="570859" cy="1314621"/>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2700000">
            <a:off x="-868291" y="7492823"/>
            <a:ext cx="2167479" cy="4846791"/>
            <a:chOff x="0" y="0"/>
            <a:chExt cx="570859" cy="1276521"/>
          </a:xfrm>
        </p:grpSpPr>
        <p:sp>
          <p:nvSpPr>
            <p:cNvPr name="Freeform 11" id="11"/>
            <p:cNvSpPr/>
            <p:nvPr/>
          </p:nvSpPr>
          <p:spPr>
            <a:xfrm flipH="false" flipV="false" rot="0">
              <a:off x="0" y="0"/>
              <a:ext cx="570859" cy="1276521"/>
            </a:xfrm>
            <a:custGeom>
              <a:avLst/>
              <a:gdLst/>
              <a:ahLst/>
              <a:cxnLst/>
              <a:rect r="r" b="b" t="t" l="l"/>
              <a:pathLst>
                <a:path h="1276521" w="570859">
                  <a:moveTo>
                    <a:pt x="0" y="0"/>
                  </a:moveTo>
                  <a:lnTo>
                    <a:pt x="570859" y="0"/>
                  </a:lnTo>
                  <a:lnTo>
                    <a:pt x="570859" y="1276521"/>
                  </a:lnTo>
                  <a:lnTo>
                    <a:pt x="0" y="1276521"/>
                  </a:lnTo>
                  <a:close/>
                </a:path>
              </a:pathLst>
            </a:custGeom>
            <a:gradFill rotWithShape="true">
              <a:gsLst>
                <a:gs pos="0">
                  <a:srgbClr val="FBB040">
                    <a:alpha val="100000"/>
                  </a:srgbClr>
                </a:gs>
                <a:gs pos="100000">
                  <a:srgbClr val="FDCB81">
                    <a:alpha val="100000"/>
                  </a:srgbClr>
                </a:gs>
              </a:gsLst>
              <a:lin ang="5400000"/>
            </a:gradFill>
          </p:spPr>
        </p:sp>
        <p:sp>
          <p:nvSpPr>
            <p:cNvPr name="TextBox 12" id="12"/>
            <p:cNvSpPr txBox="true"/>
            <p:nvPr/>
          </p:nvSpPr>
          <p:spPr>
            <a:xfrm>
              <a:off x="0" y="-38100"/>
              <a:ext cx="570859" cy="1314621"/>
            </a:xfrm>
            <a:prstGeom prst="rect">
              <a:avLst/>
            </a:prstGeom>
          </p:spPr>
          <p:txBody>
            <a:bodyPr anchor="ctr" rtlCol="false" tIns="50800" lIns="50800" bIns="50800" rIns="50800"/>
            <a:lstStyle/>
            <a:p>
              <a:pPr algn="ctr">
                <a:lnSpc>
                  <a:spcPts val="2659"/>
                </a:lnSpc>
                <a:spcBef>
                  <a:spcPct val="0"/>
                </a:spcBef>
              </a:pPr>
            </a:p>
          </p:txBody>
        </p:sp>
      </p:grpSp>
      <p:sp>
        <p:nvSpPr>
          <p:cNvPr name="Freeform 13" id="13"/>
          <p:cNvSpPr/>
          <p:nvPr/>
        </p:nvSpPr>
        <p:spPr>
          <a:xfrm flipH="false" flipV="false" rot="0">
            <a:off x="577787" y="1028700"/>
            <a:ext cx="1485227" cy="450702"/>
          </a:xfrm>
          <a:custGeom>
            <a:avLst/>
            <a:gdLst/>
            <a:ahLst/>
            <a:cxnLst/>
            <a:rect r="r" b="b" t="t" l="l"/>
            <a:pathLst>
              <a:path h="450702" w="1485227">
                <a:moveTo>
                  <a:pt x="0" y="0"/>
                </a:moveTo>
                <a:lnTo>
                  <a:pt x="1485227" y="0"/>
                </a:lnTo>
                <a:lnTo>
                  <a:pt x="1485227" y="450702"/>
                </a:lnTo>
                <a:lnTo>
                  <a:pt x="0" y="450702"/>
                </a:lnTo>
                <a:lnTo>
                  <a:pt x="0" y="0"/>
                </a:lnTo>
                <a:close/>
              </a:path>
            </a:pathLst>
          </a:custGeom>
          <a:blipFill>
            <a:blip r:embed="rId5"/>
            <a:stretch>
              <a:fillRect l="0" t="-9005" r="0" b="-23830"/>
            </a:stretch>
          </a:blipFill>
        </p:spPr>
      </p:sp>
      <p:sp>
        <p:nvSpPr>
          <p:cNvPr name="Freeform 14" id="14"/>
          <p:cNvSpPr/>
          <p:nvPr/>
        </p:nvSpPr>
        <p:spPr>
          <a:xfrm flipH="false" flipV="false" rot="0">
            <a:off x="4260760" y="6293339"/>
            <a:ext cx="10247773" cy="3463180"/>
          </a:xfrm>
          <a:custGeom>
            <a:avLst/>
            <a:gdLst/>
            <a:ahLst/>
            <a:cxnLst/>
            <a:rect r="r" b="b" t="t" l="l"/>
            <a:pathLst>
              <a:path h="3463180" w="10247773">
                <a:moveTo>
                  <a:pt x="0" y="0"/>
                </a:moveTo>
                <a:lnTo>
                  <a:pt x="10247773" y="0"/>
                </a:lnTo>
                <a:lnTo>
                  <a:pt x="10247773" y="3463180"/>
                </a:lnTo>
                <a:lnTo>
                  <a:pt x="0" y="3463180"/>
                </a:lnTo>
                <a:lnTo>
                  <a:pt x="0" y="0"/>
                </a:lnTo>
                <a:close/>
              </a:path>
            </a:pathLst>
          </a:custGeom>
          <a:blipFill>
            <a:blip r:embed="rId6"/>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9222" r="0" b="-9222"/>
            </a:stretch>
          </a:blipFill>
        </p:spPr>
      </p:sp>
      <p:sp>
        <p:nvSpPr>
          <p:cNvPr name="AutoShape 3" id="3"/>
          <p:cNvSpPr/>
          <p:nvPr/>
        </p:nvSpPr>
        <p:spPr>
          <a:xfrm flipH="true" flipV="true">
            <a:off x="1083646" y="2839889"/>
            <a:ext cx="0" cy="1840221"/>
          </a:xfrm>
          <a:prstGeom prst="line">
            <a:avLst/>
          </a:prstGeom>
          <a:ln cap="flat" w="104775">
            <a:solidFill>
              <a:srgbClr val="FFBD59"/>
            </a:solidFill>
            <a:prstDash val="solid"/>
            <a:headEnd type="none" len="sm" w="sm"/>
            <a:tailEnd type="none" len="sm" w="sm"/>
          </a:ln>
        </p:spPr>
      </p:sp>
      <p:grpSp>
        <p:nvGrpSpPr>
          <p:cNvPr name="Group 4" id="4"/>
          <p:cNvGrpSpPr/>
          <p:nvPr/>
        </p:nvGrpSpPr>
        <p:grpSpPr>
          <a:xfrm rot="2700000">
            <a:off x="14765456" y="-1461440"/>
            <a:ext cx="3540943" cy="5007082"/>
            <a:chOff x="0" y="0"/>
            <a:chExt cx="932594" cy="1318738"/>
          </a:xfrm>
        </p:grpSpPr>
        <p:sp>
          <p:nvSpPr>
            <p:cNvPr name="Freeform 5" id="5"/>
            <p:cNvSpPr/>
            <p:nvPr/>
          </p:nvSpPr>
          <p:spPr>
            <a:xfrm flipH="false" flipV="false" rot="0">
              <a:off x="0" y="0"/>
              <a:ext cx="932594" cy="1318738"/>
            </a:xfrm>
            <a:custGeom>
              <a:avLst/>
              <a:gdLst/>
              <a:ahLst/>
              <a:cxnLst/>
              <a:rect r="r" b="b" t="t" l="l"/>
              <a:pathLst>
                <a:path h="1318738" w="932594">
                  <a:moveTo>
                    <a:pt x="0" y="0"/>
                  </a:moveTo>
                  <a:lnTo>
                    <a:pt x="932594" y="0"/>
                  </a:lnTo>
                  <a:lnTo>
                    <a:pt x="932594" y="1318738"/>
                  </a:lnTo>
                  <a:lnTo>
                    <a:pt x="0" y="1318738"/>
                  </a:lnTo>
                  <a:close/>
                </a:path>
              </a:pathLst>
            </a:custGeom>
            <a:gradFill rotWithShape="true">
              <a:gsLst>
                <a:gs pos="0">
                  <a:srgbClr val="FBB040">
                    <a:alpha val="100000"/>
                  </a:srgbClr>
                </a:gs>
                <a:gs pos="100000">
                  <a:srgbClr val="FDCB81">
                    <a:alpha val="100000"/>
                  </a:srgbClr>
                </a:gs>
              </a:gsLst>
              <a:lin ang="5400000"/>
            </a:gradFill>
          </p:spPr>
        </p:sp>
        <p:sp>
          <p:nvSpPr>
            <p:cNvPr name="TextBox 6" id="6"/>
            <p:cNvSpPr txBox="true"/>
            <p:nvPr/>
          </p:nvSpPr>
          <p:spPr>
            <a:xfrm>
              <a:off x="0" y="-38100"/>
              <a:ext cx="932594" cy="1356838"/>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2700000">
            <a:off x="10543466" y="4326216"/>
            <a:ext cx="2275332" cy="9012548"/>
            <a:chOff x="0" y="0"/>
            <a:chExt cx="599264" cy="2373675"/>
          </a:xfrm>
        </p:grpSpPr>
        <p:sp>
          <p:nvSpPr>
            <p:cNvPr name="Freeform 8" id="8"/>
            <p:cNvSpPr/>
            <p:nvPr/>
          </p:nvSpPr>
          <p:spPr>
            <a:xfrm flipH="false" flipV="false" rot="0">
              <a:off x="0" y="0"/>
              <a:ext cx="599264" cy="2373675"/>
            </a:xfrm>
            <a:custGeom>
              <a:avLst/>
              <a:gdLst/>
              <a:ahLst/>
              <a:cxnLst/>
              <a:rect r="r" b="b" t="t" l="l"/>
              <a:pathLst>
                <a:path h="2373675" w="599264">
                  <a:moveTo>
                    <a:pt x="0" y="0"/>
                  </a:moveTo>
                  <a:lnTo>
                    <a:pt x="599264" y="0"/>
                  </a:lnTo>
                  <a:lnTo>
                    <a:pt x="599264" y="2373675"/>
                  </a:lnTo>
                  <a:lnTo>
                    <a:pt x="0" y="2373675"/>
                  </a:lnTo>
                  <a:close/>
                </a:path>
              </a:pathLst>
            </a:custGeom>
            <a:gradFill rotWithShape="true">
              <a:gsLst>
                <a:gs pos="0">
                  <a:srgbClr val="FBB040">
                    <a:alpha val="100000"/>
                  </a:srgbClr>
                </a:gs>
                <a:gs pos="100000">
                  <a:srgbClr val="FDCB81">
                    <a:alpha val="100000"/>
                  </a:srgbClr>
                </a:gs>
              </a:gsLst>
              <a:lin ang="5400000"/>
            </a:gradFill>
          </p:spPr>
        </p:sp>
        <p:sp>
          <p:nvSpPr>
            <p:cNvPr name="TextBox 9" id="9"/>
            <p:cNvSpPr txBox="true"/>
            <p:nvPr/>
          </p:nvSpPr>
          <p:spPr>
            <a:xfrm>
              <a:off x="0" y="-38100"/>
              <a:ext cx="599264" cy="2411775"/>
            </a:xfrm>
            <a:prstGeom prst="rect">
              <a:avLst/>
            </a:prstGeom>
          </p:spPr>
          <p:txBody>
            <a:bodyPr anchor="ctr" rtlCol="false" tIns="50800" lIns="50800" bIns="50800" rIns="50800"/>
            <a:lstStyle/>
            <a:p>
              <a:pPr algn="ctr">
                <a:lnSpc>
                  <a:spcPts val="2659"/>
                </a:lnSpc>
                <a:spcBef>
                  <a:spcPct val="0"/>
                </a:spcBef>
              </a:pPr>
            </a:p>
          </p:txBody>
        </p:sp>
      </p:grpSp>
      <p:sp>
        <p:nvSpPr>
          <p:cNvPr name="Freeform 10" id="10"/>
          <p:cNvSpPr/>
          <p:nvPr/>
        </p:nvSpPr>
        <p:spPr>
          <a:xfrm flipH="false" flipV="false" rot="0">
            <a:off x="10029291" y="2076382"/>
            <a:ext cx="8373009" cy="8373009"/>
          </a:xfrm>
          <a:custGeom>
            <a:avLst/>
            <a:gdLst/>
            <a:ahLst/>
            <a:cxnLst/>
            <a:rect r="r" b="b" t="t" l="l"/>
            <a:pathLst>
              <a:path h="8373009" w="8373009">
                <a:moveTo>
                  <a:pt x="0" y="0"/>
                </a:moveTo>
                <a:lnTo>
                  <a:pt x="8373009" y="0"/>
                </a:lnTo>
                <a:lnTo>
                  <a:pt x="8373009" y="8373009"/>
                </a:lnTo>
                <a:lnTo>
                  <a:pt x="0" y="837300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14376964" y="9515941"/>
            <a:ext cx="2029111" cy="2057400"/>
          </a:xfrm>
          <a:custGeom>
            <a:avLst/>
            <a:gdLst/>
            <a:ahLst/>
            <a:cxnLst/>
            <a:rect r="r" b="b" t="t" l="l"/>
            <a:pathLst>
              <a:path h="2057400" w="2029111">
                <a:moveTo>
                  <a:pt x="0" y="0"/>
                </a:moveTo>
                <a:lnTo>
                  <a:pt x="2029110" y="0"/>
                </a:lnTo>
                <a:lnTo>
                  <a:pt x="2029110" y="2057400"/>
                </a:lnTo>
                <a:lnTo>
                  <a:pt x="0" y="20574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2" id="12"/>
          <p:cNvGrpSpPr/>
          <p:nvPr/>
        </p:nvGrpSpPr>
        <p:grpSpPr>
          <a:xfrm rot="0">
            <a:off x="11394523" y="490590"/>
            <a:ext cx="6180813" cy="6180813"/>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BD59"/>
            </a:solidFill>
          </p:spPr>
        </p:sp>
        <p:sp>
          <p:nvSpPr>
            <p:cNvPr name="TextBox 14" id="14"/>
            <p:cNvSpPr txBox="true"/>
            <p:nvPr/>
          </p:nvSpPr>
          <p:spPr>
            <a:xfrm>
              <a:off x="76200" y="57150"/>
              <a:ext cx="660400" cy="679450"/>
            </a:xfrm>
            <a:prstGeom prst="rect">
              <a:avLst/>
            </a:prstGeom>
          </p:spPr>
          <p:txBody>
            <a:bodyPr anchor="ctr" rtlCol="false" tIns="50800" lIns="50800" bIns="50800" rIns="50800"/>
            <a:lstStyle/>
            <a:p>
              <a:pPr algn="ctr">
                <a:lnSpc>
                  <a:spcPts val="2542"/>
                </a:lnSpc>
              </a:pPr>
            </a:p>
          </p:txBody>
        </p:sp>
      </p:grpSp>
      <p:grpSp>
        <p:nvGrpSpPr>
          <p:cNvPr name="Group 15" id="15"/>
          <p:cNvGrpSpPr/>
          <p:nvPr/>
        </p:nvGrpSpPr>
        <p:grpSpPr>
          <a:xfrm rot="0">
            <a:off x="9144000" y="5614197"/>
            <a:ext cx="3954075" cy="3954075"/>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BD59"/>
            </a:solidFill>
          </p:spPr>
        </p:sp>
        <p:sp>
          <p:nvSpPr>
            <p:cNvPr name="TextBox 17" id="17"/>
            <p:cNvSpPr txBox="true"/>
            <p:nvPr/>
          </p:nvSpPr>
          <p:spPr>
            <a:xfrm>
              <a:off x="76200" y="57150"/>
              <a:ext cx="660400" cy="679450"/>
            </a:xfrm>
            <a:prstGeom prst="rect">
              <a:avLst/>
            </a:prstGeom>
          </p:spPr>
          <p:txBody>
            <a:bodyPr anchor="ctr" rtlCol="false" tIns="50800" lIns="50800" bIns="50800" rIns="50800"/>
            <a:lstStyle/>
            <a:p>
              <a:pPr algn="ctr">
                <a:lnSpc>
                  <a:spcPts val="2542"/>
                </a:lnSpc>
              </a:pPr>
            </a:p>
          </p:txBody>
        </p:sp>
      </p:grpSp>
      <p:grpSp>
        <p:nvGrpSpPr>
          <p:cNvPr name="Group 18" id="18"/>
          <p:cNvGrpSpPr/>
          <p:nvPr/>
        </p:nvGrpSpPr>
        <p:grpSpPr>
          <a:xfrm rot="0">
            <a:off x="11554582" y="640434"/>
            <a:ext cx="5860696" cy="5860696"/>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7"/>
              <a:stretch>
                <a:fillRect l="-24766" t="0" r="-24766" b="0"/>
              </a:stretch>
            </a:blipFill>
            <a:ln w="142875" cap="sq">
              <a:solidFill>
                <a:srgbClr val="1D1B35"/>
              </a:solidFill>
              <a:prstDash val="solid"/>
              <a:miter/>
            </a:ln>
          </p:spPr>
        </p:sp>
      </p:grpSp>
      <p:grpSp>
        <p:nvGrpSpPr>
          <p:cNvPr name="Group 20" id="20"/>
          <p:cNvGrpSpPr/>
          <p:nvPr/>
        </p:nvGrpSpPr>
        <p:grpSpPr>
          <a:xfrm rot="0">
            <a:off x="9310183" y="5773845"/>
            <a:ext cx="3621710" cy="3621710"/>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8"/>
              <a:stretch>
                <a:fillRect l="-63636" t="0" r="-63636" b="0"/>
              </a:stretch>
            </a:blipFill>
            <a:ln w="142875" cap="sq">
              <a:solidFill>
                <a:srgbClr val="1D1B35"/>
              </a:solidFill>
              <a:prstDash val="solid"/>
              <a:miter/>
            </a:ln>
          </p:spPr>
        </p:sp>
      </p:grpSp>
      <p:sp>
        <p:nvSpPr>
          <p:cNvPr name="Freeform 22" id="22"/>
          <p:cNvSpPr/>
          <p:nvPr/>
        </p:nvSpPr>
        <p:spPr>
          <a:xfrm flipH="false" flipV="false" rot="0">
            <a:off x="6052448" y="-1057275"/>
            <a:ext cx="2029111" cy="2057400"/>
          </a:xfrm>
          <a:custGeom>
            <a:avLst/>
            <a:gdLst/>
            <a:ahLst/>
            <a:cxnLst/>
            <a:rect r="r" b="b" t="t" l="l"/>
            <a:pathLst>
              <a:path h="2057400" w="2029111">
                <a:moveTo>
                  <a:pt x="0" y="0"/>
                </a:moveTo>
                <a:lnTo>
                  <a:pt x="2029111" y="0"/>
                </a:lnTo>
                <a:lnTo>
                  <a:pt x="2029111" y="2057400"/>
                </a:lnTo>
                <a:lnTo>
                  <a:pt x="0" y="20574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23" id="23"/>
          <p:cNvSpPr txBox="true"/>
          <p:nvPr/>
        </p:nvSpPr>
        <p:spPr>
          <a:xfrm rot="0">
            <a:off x="1471028" y="2375838"/>
            <a:ext cx="8558263" cy="1752381"/>
          </a:xfrm>
          <a:prstGeom prst="rect">
            <a:avLst/>
          </a:prstGeom>
        </p:spPr>
        <p:txBody>
          <a:bodyPr anchor="t" rtlCol="false" tIns="0" lIns="0" bIns="0" rIns="0">
            <a:spAutoFit/>
          </a:bodyPr>
          <a:lstStyle/>
          <a:p>
            <a:pPr algn="l">
              <a:lnSpc>
                <a:spcPts val="14377"/>
              </a:lnSpc>
              <a:spcBef>
                <a:spcPct val="0"/>
              </a:spcBef>
            </a:pPr>
            <a:r>
              <a:rPr lang="en-US" b="true" sz="10269">
                <a:solidFill>
                  <a:srgbClr val="FFFFFF"/>
                </a:solidFill>
                <a:latin typeface="Open Sauce Bold"/>
                <a:ea typeface="Open Sauce Bold"/>
                <a:cs typeface="Open Sauce Bold"/>
                <a:sym typeface="Open Sauce Bold"/>
              </a:rPr>
              <a:t>THANK YOU</a:t>
            </a:r>
          </a:p>
        </p:txBody>
      </p:sp>
      <p:sp>
        <p:nvSpPr>
          <p:cNvPr name="TextBox 24" id="24"/>
          <p:cNvSpPr txBox="true"/>
          <p:nvPr/>
        </p:nvSpPr>
        <p:spPr>
          <a:xfrm rot="0">
            <a:off x="1471028" y="5461728"/>
            <a:ext cx="6990962" cy="2447925"/>
          </a:xfrm>
          <a:prstGeom prst="rect">
            <a:avLst/>
          </a:prstGeom>
        </p:spPr>
        <p:txBody>
          <a:bodyPr anchor="t" rtlCol="false" tIns="0" lIns="0" bIns="0" rIns="0">
            <a:spAutoFit/>
          </a:bodyPr>
          <a:lstStyle/>
          <a:p>
            <a:pPr algn="l">
              <a:lnSpc>
                <a:spcPts val="3890"/>
              </a:lnSpc>
            </a:pPr>
            <a:r>
              <a:rPr lang="en-US" sz="3242">
                <a:solidFill>
                  <a:srgbClr val="FFFFFF"/>
                </a:solidFill>
                <a:latin typeface="Poppins"/>
                <a:ea typeface="Poppins"/>
                <a:cs typeface="Poppins"/>
                <a:sym typeface="Poppins"/>
              </a:rPr>
              <a:t>Concluding a detailed analysis of TravClan’s 2024 booking data, this slide synthesizes insights from the visualizations.</a:t>
            </a:r>
          </a:p>
          <a:p>
            <a:pPr algn="l">
              <a:lnSpc>
                <a:spcPts val="3890"/>
              </a:lnSpc>
            </a:pPr>
          </a:p>
        </p:txBody>
      </p:sp>
      <p:sp>
        <p:nvSpPr>
          <p:cNvPr name="TextBox 25" id="25"/>
          <p:cNvSpPr txBox="true"/>
          <p:nvPr/>
        </p:nvSpPr>
        <p:spPr>
          <a:xfrm rot="0">
            <a:off x="1471028" y="3930934"/>
            <a:ext cx="8952565" cy="945949"/>
          </a:xfrm>
          <a:prstGeom prst="rect">
            <a:avLst/>
          </a:prstGeom>
        </p:spPr>
        <p:txBody>
          <a:bodyPr anchor="t" rtlCol="false" tIns="0" lIns="0" bIns="0" rIns="0">
            <a:spAutoFit/>
          </a:bodyPr>
          <a:lstStyle/>
          <a:p>
            <a:pPr algn="l">
              <a:lnSpc>
                <a:spcPts val="7655"/>
              </a:lnSpc>
              <a:spcBef>
                <a:spcPct val="0"/>
              </a:spcBef>
            </a:pPr>
            <a:r>
              <a:rPr lang="en-US" b="true" sz="5468">
                <a:solidFill>
                  <a:srgbClr val="FDC675"/>
                </a:solidFill>
                <a:latin typeface="Open Sauce Bold"/>
                <a:ea typeface="Open Sauce Bold"/>
                <a:cs typeface="Open Sauce Bold"/>
                <a:sym typeface="Open Sauce Bold"/>
              </a:rPr>
              <a:t>FOR YOUR ATTENTION</a:t>
            </a:r>
          </a:p>
        </p:txBody>
      </p:sp>
      <p:sp>
        <p:nvSpPr>
          <p:cNvPr name="Freeform 26" id="26"/>
          <p:cNvSpPr/>
          <p:nvPr/>
        </p:nvSpPr>
        <p:spPr>
          <a:xfrm flipH="false" flipV="false" rot="0">
            <a:off x="577787" y="1028700"/>
            <a:ext cx="1485227" cy="450702"/>
          </a:xfrm>
          <a:custGeom>
            <a:avLst/>
            <a:gdLst/>
            <a:ahLst/>
            <a:cxnLst/>
            <a:rect r="r" b="b" t="t" l="l"/>
            <a:pathLst>
              <a:path h="450702" w="1485227">
                <a:moveTo>
                  <a:pt x="0" y="0"/>
                </a:moveTo>
                <a:lnTo>
                  <a:pt x="1485227" y="0"/>
                </a:lnTo>
                <a:lnTo>
                  <a:pt x="1485227" y="450702"/>
                </a:lnTo>
                <a:lnTo>
                  <a:pt x="0" y="450702"/>
                </a:lnTo>
                <a:lnTo>
                  <a:pt x="0" y="0"/>
                </a:lnTo>
                <a:close/>
              </a:path>
            </a:pathLst>
          </a:custGeom>
          <a:blipFill>
            <a:blip r:embed="rId9"/>
            <a:stretch>
              <a:fillRect l="0" t="-9005" r="0" b="-23830"/>
            </a:stretch>
          </a:blipFill>
        </p:spPr>
      </p:sp>
      <p:sp>
        <p:nvSpPr>
          <p:cNvPr name="TextBox 27" id="27"/>
          <p:cNvSpPr txBox="true"/>
          <p:nvPr/>
        </p:nvSpPr>
        <p:spPr>
          <a:xfrm rot="0">
            <a:off x="1320401" y="8481153"/>
            <a:ext cx="6018544" cy="446780"/>
          </a:xfrm>
          <a:prstGeom prst="rect">
            <a:avLst/>
          </a:prstGeom>
        </p:spPr>
        <p:txBody>
          <a:bodyPr anchor="t" rtlCol="false" tIns="0" lIns="0" bIns="0" rIns="0">
            <a:spAutoFit/>
          </a:bodyPr>
          <a:lstStyle/>
          <a:p>
            <a:pPr algn="l" marL="602617" indent="-301309" lvl="1">
              <a:lnSpc>
                <a:spcPts val="3349"/>
              </a:lnSpc>
              <a:buFont typeface="Arial"/>
              <a:buChar char="•"/>
            </a:pPr>
            <a:r>
              <a:rPr lang="en-US" sz="2791">
                <a:solidFill>
                  <a:srgbClr val="FFFFFF"/>
                </a:solidFill>
                <a:latin typeface="Poppins"/>
                <a:ea typeface="Poppins"/>
                <a:cs typeface="Poppins"/>
                <a:sym typeface="Poppins"/>
              </a:rPr>
              <a:t>AAYUSH RAJ GIRI</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DAGzmj5iwQo</dc:identifier>
  <dcterms:modified xsi:type="dcterms:W3CDTF">2011-08-01T06:04:30Z</dcterms:modified>
  <cp:revision>1</cp:revision>
  <dc:title>Gold and Black Modern Business Report Presentation</dc:title>
</cp:coreProperties>
</file>

<file path=docProps/thumbnail.jpeg>
</file>